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6303043826129498E-2"/>
          <c:y val="1.3395136124115605E-2"/>
          <c:w val="0.71265879421427503"/>
          <c:h val="0.79579870872294078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 год бюджет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Налоговые и неналоговые доходы</c:v>
                </c:pt>
                <c:pt idx="2">
                  <c:v>Расходы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3.4</c:v>
                </c:pt>
                <c:pt idx="1">
                  <c:v>3</c:v>
                </c:pt>
                <c:pt idx="2">
                  <c:v>3.4</c:v>
                </c:pt>
              </c:numCache>
            </c:numRef>
          </c:val>
        </c:ser>
        <c:ser>
          <c:idx val="2"/>
          <c:order val="1"/>
          <c:tx>
            <c:strRef>
              <c:f>Лист1!$D$1</c:f>
              <c:strCache>
                <c:ptCount val="1"/>
                <c:pt idx="0">
                  <c:v>2015 год факт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Доходы</c:v>
                </c:pt>
                <c:pt idx="1">
                  <c:v>Налоговые и неналоговые доходы</c:v>
                </c:pt>
                <c:pt idx="2">
                  <c:v>Расходы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3.3</c:v>
                </c:pt>
                <c:pt idx="2">
                  <c:v>4.5999999999999996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8758912"/>
        <c:axId val="104034688"/>
        <c:axId val="81582720"/>
      </c:bar3DChart>
      <c:catAx>
        <c:axId val="88758912"/>
        <c:scaling>
          <c:orientation val="minMax"/>
        </c:scaling>
        <c:delete val="0"/>
        <c:axPos val="b"/>
        <c:majorTickMark val="out"/>
        <c:minorTickMark val="none"/>
        <c:tickLblPos val="nextTo"/>
        <c:crossAx val="104034688"/>
        <c:crosses val="autoZero"/>
        <c:auto val="1"/>
        <c:lblAlgn val="ctr"/>
        <c:lblOffset val="100"/>
        <c:noMultiLvlLbl val="0"/>
      </c:catAx>
      <c:valAx>
        <c:axId val="1040346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88758912"/>
        <c:crosses val="autoZero"/>
        <c:crossBetween val="between"/>
      </c:valAx>
      <c:serAx>
        <c:axId val="81582720"/>
        <c:scaling>
          <c:orientation val="minMax"/>
        </c:scaling>
        <c:delete val="1"/>
        <c:axPos val="b"/>
        <c:majorTickMark val="out"/>
        <c:minorTickMark val="none"/>
        <c:tickLblPos val="nextTo"/>
        <c:crossAx val="104034688"/>
        <c:crosses val="autoZero"/>
      </c:serAx>
    </c:plotArea>
    <c:legend>
      <c:legendPos val="r"/>
      <c:layout>
        <c:manualLayout>
          <c:xMode val="edge"/>
          <c:yMode val="edge"/>
          <c:x val="0.73199278044736393"/>
          <c:y val="0.52432402497283503"/>
          <c:w val="0.24584254877375902"/>
          <c:h val="0.1191762799913933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Лист1!$A$2:$A$7</c:f>
              <c:strCache>
                <c:ptCount val="6"/>
                <c:pt idx="0">
                  <c:v>2011 год</c:v>
                </c:pt>
                <c:pt idx="1">
                  <c:v>2012 год</c:v>
                </c:pt>
                <c:pt idx="2">
                  <c:v>2013 год</c:v>
                </c:pt>
                <c:pt idx="3">
                  <c:v>2014 год</c:v>
                </c:pt>
                <c:pt idx="4">
                  <c:v>2015 год</c:v>
                </c:pt>
                <c:pt idx="5">
                  <c:v>2016 год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</c:v>
                </c:pt>
                <c:pt idx="1">
                  <c:v>2.5</c:v>
                </c:pt>
                <c:pt idx="2">
                  <c:v>3</c:v>
                </c:pt>
                <c:pt idx="3">
                  <c:v>3.5</c:v>
                </c:pt>
                <c:pt idx="4">
                  <c:v>4.5</c:v>
                </c:pt>
                <c:pt idx="5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5806720"/>
        <c:axId val="5812608"/>
        <c:axId val="0"/>
      </c:bar3DChart>
      <c:catAx>
        <c:axId val="580672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i="1">
                <a:solidFill>
                  <a:srgbClr val="0070C0"/>
                </a:solidFill>
              </a:defRPr>
            </a:pPr>
            <a:endParaRPr lang="ru-RU"/>
          </a:p>
        </c:txPr>
        <c:crossAx val="5812608"/>
        <c:crosses val="autoZero"/>
        <c:auto val="1"/>
        <c:lblAlgn val="ctr"/>
        <c:lblOffset val="100"/>
        <c:noMultiLvlLbl val="0"/>
      </c:catAx>
      <c:valAx>
        <c:axId val="58126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580672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6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ВСЕГО</a:t>
            </a:r>
            <a:r>
              <a:rPr lang="ru-RU" sz="1600" i="1" baseline="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9 439,8 </a:t>
            </a:r>
            <a:r>
              <a:rPr lang="ru-RU" sz="1600" i="1" baseline="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600" i="1" baseline="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1.8204326503404391E-2"/>
          <c:y val="0.93452819816557176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889960405893275"/>
          <c:y val="0.15252177367497888"/>
          <c:w val="0.4171548632784966"/>
          <c:h val="0.7521428595475923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-0.14744941971900413"/>
                  <c:y val="2.6524830574380623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/>
                      <a:t>58,1%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9.5624179012789426E-2"/>
                  <c:y val="-3.2849982480579083E-2"/>
                </c:manualLayout>
              </c:layout>
              <c:tx>
                <c:rich>
                  <a:bodyPr/>
                  <a:lstStyle/>
                  <a:p>
                    <a:r>
                      <a:rPr lang="ru-RU" sz="1400" smtClean="0"/>
                      <a:t>21,1</a:t>
                    </a:r>
                    <a:r>
                      <a:rPr lang="en-US" sz="140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7.0039253341598828E-2"/>
                  <c:y val="3.157540576299602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8,4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4.8868636444690083E-2"/>
                  <c:y val="8.983318092861476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3,8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5.1187706501331788E-2"/>
                  <c:y val="9.910851656213282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0,1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5"/>
              <c:layout>
                <c:manualLayout>
                  <c:x val="3.9842328443431586E-2"/>
                  <c:y val="7.3247964030932589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0,1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dLbl>
              <c:idx val="6"/>
              <c:layout>
                <c:manualLayout>
                  <c:x val="1.7920744567130262E-2"/>
                  <c:y val="7.589518673009396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0,3%</a:t>
                    </a:r>
                    <a:endParaRPr lang="en-US" dirty="0"/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Лист1!$A$2:$A$8</c:f>
              <c:strCache>
                <c:ptCount val="7"/>
                <c:pt idx="0">
                  <c:v>Земельный налог - 6 151.1</c:v>
                </c:pt>
                <c:pt idx="1">
                  <c:v>НДФЛ - 1 986.0</c:v>
                </c:pt>
                <c:pt idx="2">
                  <c:v>Акцизы - 890.1</c:v>
                </c:pt>
                <c:pt idx="3">
                  <c:v>Налог на имущество - 364.6</c:v>
                </c:pt>
                <c:pt idx="4">
                  <c:v>Доходы от использования имущества, находящегося в государственной и муниципальной собственности - 10.0</c:v>
                </c:pt>
                <c:pt idx="5">
                  <c:v>Штрафы, санкции, возмещение ущерба - 30.7</c:v>
                </c:pt>
                <c:pt idx="6">
                  <c:v>Гос.пошлина - 7.3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7.2</c:v>
                </c:pt>
                <c:pt idx="1">
                  <c:v>2.9</c:v>
                </c:pt>
                <c:pt idx="2">
                  <c:v>1</c:v>
                </c:pt>
                <c:pt idx="3">
                  <c:v>0.8</c:v>
                </c:pt>
                <c:pt idx="4">
                  <c:v>0.5</c:v>
                </c:pt>
                <c:pt idx="5">
                  <c:v>0.5</c:v>
                </c:pt>
                <c:pt idx="6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59589550740860731"/>
          <c:y val="4.0781183043153937E-2"/>
          <c:w val="0.39076563855183222"/>
          <c:h val="0.89775673073362217"/>
        </c:manualLayout>
      </c:layout>
      <c:overlay val="0"/>
      <c:txPr>
        <a:bodyPr/>
        <a:lstStyle/>
        <a:p>
          <a:pPr>
            <a:defRPr sz="1200" i="1" baseline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540334121826867E-2"/>
          <c:y val="2.8047616622844374E-2"/>
          <c:w val="0.59882552318484905"/>
          <c:h val="0.867437375785406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Дотации бюджетам поселений на выравнивание бюджетной деятельности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 бюджетам субъектов Российской Федерации и муниципальных образований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0.5</c:v>
                </c:pt>
                <c:pt idx="1">
                  <c:v>0.6</c:v>
                </c:pt>
                <c:pt idx="2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3</c:v>
                </c:pt>
                <c:pt idx="1">
                  <c:v>1.5</c:v>
                </c:pt>
                <c:pt idx="2">
                  <c:v>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837888"/>
        <c:axId val="22847872"/>
      </c:barChart>
      <c:catAx>
        <c:axId val="228378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rgbClr val="7030A0"/>
                </a:solidFill>
              </a:defRPr>
            </a:pPr>
            <a:endParaRPr lang="ru-RU"/>
          </a:p>
        </c:txPr>
        <c:crossAx val="22847872"/>
        <c:crosses val="autoZero"/>
        <c:auto val="1"/>
        <c:lblAlgn val="ctr"/>
        <c:lblOffset val="100"/>
        <c:noMultiLvlLbl val="0"/>
      </c:catAx>
      <c:valAx>
        <c:axId val="22847872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283788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6481753853369752"/>
          <c:y val="0.24996065252009037"/>
          <c:w val="0.32931954115954715"/>
          <c:h val="0.52702400350578327"/>
        </c:manualLayout>
      </c:layout>
      <c:overlay val="0"/>
      <c:txPr>
        <a:bodyPr/>
        <a:lstStyle/>
        <a:p>
          <a:pPr>
            <a:defRPr sz="1400">
              <a:solidFill>
                <a:schemeClr val="tx2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>
                <a:solidFill>
                  <a:schemeClr val="accent5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FFC000"/>
              </a:solidFill>
            </c:spPr>
          </c:dPt>
          <c:cat>
            <c:strRef>
              <c:f>Лист1!$A$2:$A$4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4.3</c:v>
                </c:pt>
                <c:pt idx="1">
                  <c:v>3.5</c:v>
                </c:pt>
                <c:pt idx="2">
                  <c:v>2.5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524864"/>
        <c:axId val="23526400"/>
      </c:barChart>
      <c:catAx>
        <c:axId val="2352486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rgbClr val="00B050"/>
                </a:solidFill>
              </a:defRPr>
            </a:pPr>
            <a:endParaRPr lang="ru-RU"/>
          </a:p>
        </c:txPr>
        <c:crossAx val="23526400"/>
        <c:crosses val="autoZero"/>
        <c:auto val="1"/>
        <c:lblAlgn val="ctr"/>
        <c:lblOffset val="100"/>
        <c:noMultiLvlLbl val="0"/>
      </c:catAx>
      <c:valAx>
        <c:axId val="23526400"/>
        <c:scaling>
          <c:orientation val="minMax"/>
        </c:scaling>
        <c:delete val="1"/>
        <c:axPos val="b"/>
        <c:majorGridlines/>
        <c:numFmt formatCode="General" sourceLinked="1"/>
        <c:majorTickMark val="out"/>
        <c:minorTickMark val="none"/>
        <c:tickLblPos val="nextTo"/>
        <c:crossAx val="235248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МБУК "ЦБ ПСП"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2163399469024514E-2"/>
                  <c:y val="7.8971324910830799E-3"/>
                </c:manualLayout>
              </c:layout>
              <c:tx>
                <c:rich>
                  <a:bodyPr/>
                  <a:lstStyle/>
                  <a:p>
                    <a:r>
                      <a:rPr lang="ru-RU" sz="1400" dirty="0" smtClean="0">
                        <a:solidFill>
                          <a:schemeClr val="tx1"/>
                        </a:solidFill>
                      </a:rPr>
                      <a:t>632,0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3338854039560496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400" smtClean="0">
                        <a:solidFill>
                          <a:schemeClr val="tx1"/>
                        </a:solidFill>
                      </a:rPr>
                      <a:t>536,9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311825051453848E-2"/>
                  <c:y val="2.4120950567307858E-3"/>
                </c:manualLayout>
              </c:layout>
              <c:tx>
                <c:rich>
                  <a:bodyPr/>
                  <a:lstStyle/>
                  <a:p>
                    <a:r>
                      <a:rPr lang="ru-RU" sz="1400" smtClean="0">
                        <a:solidFill>
                          <a:schemeClr val="tx1"/>
                        </a:solidFill>
                      </a:rPr>
                      <a:t>509,4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1.7</c:v>
                </c:pt>
                <c:pt idx="1">
                  <c:v>1.5</c:v>
                </c:pt>
                <c:pt idx="2">
                  <c:v>1</c:v>
                </c:pt>
              </c:numCache>
            </c:numRef>
          </c:val>
        </c:ser>
        <c:ser>
          <c:idx val="2"/>
          <c:order val="1"/>
          <c:tx>
            <c:strRef>
              <c:f>Лист1!$D$1</c:f>
              <c:strCache>
                <c:ptCount val="1"/>
                <c:pt idx="0">
                  <c:v>МБУК "Пролетарский СДК"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338854039560496E-2"/>
                  <c:y val="-5.1121534000247958E-3"/>
                </c:manualLayout>
              </c:layout>
              <c:tx>
                <c:rich>
                  <a:bodyPr/>
                  <a:lstStyle/>
                  <a:p>
                    <a:r>
                      <a:rPr lang="ru-RU" sz="1400" smtClean="0"/>
                      <a:t>1425,1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3225150124562434E-3"/>
                  <c:y val="-2.4840745394486686E-3"/>
                </c:manualLayout>
              </c:layout>
              <c:tx>
                <c:rich>
                  <a:bodyPr/>
                  <a:lstStyle/>
                  <a:p>
                    <a:r>
                      <a:rPr lang="ru-RU" sz="1400" smtClean="0"/>
                      <a:t>1450,1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37466425299155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sz="1400" smtClean="0"/>
                      <a:t>1432,1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3"/>
                <c:pt idx="0">
                  <c:v>2014 год</c:v>
                </c:pt>
                <c:pt idx="1">
                  <c:v>2015 год</c:v>
                </c:pt>
                <c:pt idx="2">
                  <c:v>2016 год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1.5</c:v>
                </c:pt>
                <c:pt idx="1">
                  <c:v>2.5</c:v>
                </c:pt>
                <c:pt idx="2">
                  <c:v>2.4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8124800"/>
        <c:axId val="97699712"/>
        <c:axId val="0"/>
      </c:bar3DChart>
      <c:catAx>
        <c:axId val="881248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 i="1">
                <a:solidFill>
                  <a:srgbClr val="7030A0"/>
                </a:solidFill>
              </a:defRPr>
            </a:pPr>
            <a:endParaRPr lang="ru-RU"/>
          </a:p>
        </c:txPr>
        <c:crossAx val="97699712"/>
        <c:crosses val="autoZero"/>
        <c:auto val="1"/>
        <c:lblAlgn val="ctr"/>
        <c:lblOffset val="100"/>
        <c:noMultiLvlLbl val="0"/>
      </c:catAx>
      <c:valAx>
        <c:axId val="976997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812480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ED227B-3B8A-48CD-B881-E94893A7C7F4}" type="doc">
      <dgm:prSet loTypeId="urn:microsoft.com/office/officeart/2005/8/layout/radial5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10D36F4-6731-4DDF-8810-7D886898180A}">
      <dgm:prSet phldrT="[Текст]"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Основа формирования бюджета Пролетарского сельского поселения </a:t>
          </a:r>
          <a:r>
            <a:rPr lang="ru-RU" sz="2000" b="1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Красносулинского</a:t>
          </a:r>
          <a:r>
            <a: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района на 2016 год</a:t>
          </a:r>
          <a:endParaRPr lang="ru-RU" sz="2000" b="1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48076F33-3B5C-489F-BC0B-1BD4168EFA0B}" type="parTrans" cxnId="{F82F8163-CA71-43FA-A22E-D4D2D08C0119}">
      <dgm:prSet/>
      <dgm:spPr/>
      <dgm:t>
        <a:bodyPr/>
        <a:lstStyle/>
        <a:p>
          <a:endParaRPr lang="ru-RU"/>
        </a:p>
      </dgm:t>
    </dgm:pt>
    <dgm:pt modelId="{47E2FDB6-2A1D-427C-BF54-64B7898505B6}" type="sibTrans" cxnId="{F82F8163-CA71-43FA-A22E-D4D2D08C0119}">
      <dgm:prSet/>
      <dgm:spPr/>
      <dgm:t>
        <a:bodyPr/>
        <a:lstStyle/>
        <a:p>
          <a:endParaRPr lang="ru-RU"/>
        </a:p>
      </dgm:t>
    </dgm:pt>
    <dgm:pt modelId="{9ADE96D6-294D-41D6-8389-92D514FFAC9A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 sz="1100" dirty="0" smtClean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ru-RU" sz="11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Основные направления бюджетной и налоговой политики Пролетарского сельского поселения на 2016- 208 годы </a:t>
          </a:r>
        </a:p>
        <a:p>
          <a:r>
            <a:rPr lang="ru-RU" sz="9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ru-RU" sz="900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Постановление Администрации Пролетарского сельского поселения от 18.11.2015 №177)</a:t>
          </a:r>
          <a:endParaRPr lang="ru-RU" sz="900" i="1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gm:t>
    </dgm:pt>
    <dgm:pt modelId="{885E0B23-2544-47B4-A5A5-51E5C4030961}" type="parTrans" cxnId="{EB1BACBB-E6B2-400F-9516-674224452AAB}">
      <dgm:prSet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FCC9916F-9236-45DB-8A2D-7F6C62C8EA71}" type="sibTrans" cxnId="{EB1BACBB-E6B2-400F-9516-674224452AAB}">
      <dgm:prSet/>
      <dgm:spPr/>
      <dgm:t>
        <a:bodyPr/>
        <a:lstStyle/>
        <a:p>
          <a:endParaRPr lang="ru-RU"/>
        </a:p>
      </dgm:t>
    </dgm:pt>
    <dgm:pt modelId="{8B053D66-867B-4BFE-8CE6-5D83AB57EE4D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1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Муниципальные программы Пролетарского сельского поселения</a:t>
          </a:r>
          <a:endParaRPr lang="ru-RU" sz="1100" b="1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gm:t>
    </dgm:pt>
    <dgm:pt modelId="{98C46CEF-61C9-43F1-9439-D6BF88107970}" type="parTrans" cxnId="{93E17F8B-2D97-400B-8223-6C78227BED6C}">
      <dgm:prSet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>
            <a:solidFill>
              <a:srgbClr val="C00000"/>
            </a:solidFill>
          </a:endParaRPr>
        </a:p>
      </dgm:t>
    </dgm:pt>
    <dgm:pt modelId="{F1C4AC88-32A3-407B-B82B-CFBE9108C5ED}" type="sibTrans" cxnId="{93E17F8B-2D97-400B-8223-6C78227BED6C}">
      <dgm:prSet/>
      <dgm:spPr/>
      <dgm:t>
        <a:bodyPr/>
        <a:lstStyle/>
        <a:p>
          <a:endParaRPr lang="ru-RU"/>
        </a:p>
      </dgm:t>
    </dgm:pt>
    <dgm:pt modelId="{8B1228F1-E8D8-4B0A-9BF3-67FA70F068DC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1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Основные направления бюджетной и налоговой политики Ростовской области на 2016- 2018 годы </a:t>
          </a:r>
        </a:p>
        <a:p>
          <a:endParaRPr lang="ru-RU" sz="1100" b="1" i="1" dirty="0" smtClean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ru-RU" sz="900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(Постановление ПРО от 11.11.2015 №86)</a:t>
          </a:r>
          <a:endParaRPr lang="ru-RU" sz="900" i="1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2C9840F-B8D9-4DFF-B876-E5192BB59303}" type="parTrans" cxnId="{2175E843-A1E1-4CC7-93B3-5370B6AC5D50}">
      <dgm:prSet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B11BB6E0-2DBD-4FC3-BBE9-BB1DA0B659B1}" type="sibTrans" cxnId="{2175E843-A1E1-4CC7-93B3-5370B6AC5D50}">
      <dgm:prSet/>
      <dgm:spPr/>
      <dgm:t>
        <a:bodyPr/>
        <a:lstStyle/>
        <a:p>
          <a:endParaRPr lang="ru-RU"/>
        </a:p>
      </dgm:t>
    </dgm:pt>
    <dgm:pt modelId="{DECDC9A0-35A9-4699-AA5C-6DD27EF04749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1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Прогноз социально – экономического развития Пролетарского сельского поселения на 2016 год </a:t>
          </a:r>
        </a:p>
        <a:p>
          <a:r>
            <a:rPr lang="ru-RU" sz="900" i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(Постановление Администрации Пролетарского сельского поселения от 04.06.2015 №65)</a:t>
          </a:r>
          <a:endParaRPr lang="ru-RU" sz="900" i="1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45FCC71-65E8-4EB7-AFAD-CF5765479D75}" type="parTrans" cxnId="{3CE48C53-7842-41DA-B66D-E06559B9E94C}">
      <dgm:prSet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F98630AD-8DED-461C-8EE3-9766A1F4B418}" type="sibTrans" cxnId="{3CE48C53-7842-41DA-B66D-E06559B9E94C}">
      <dgm:prSet/>
      <dgm:spPr/>
      <dgm:t>
        <a:bodyPr/>
        <a:lstStyle/>
        <a:p>
          <a:endParaRPr lang="ru-RU"/>
        </a:p>
      </dgm:t>
    </dgm:pt>
    <dgm:pt modelId="{F795B6A6-8C94-4273-922A-ED96F7574346}" type="pres">
      <dgm:prSet presAssocID="{A6ED227B-3B8A-48CD-B881-E94893A7C7F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53AFF8D-B81D-433B-80CD-3F0650A6E4C9}" type="pres">
      <dgm:prSet presAssocID="{E10D36F4-6731-4DDF-8810-7D886898180A}" presName="centerShape" presStyleLbl="node0" presStyleIdx="0" presStyleCnt="1" custScaleX="235209" custScaleY="212755" custLinFactNeighborX="51516" custLinFactNeighborY="33389"/>
      <dgm:spPr/>
      <dgm:t>
        <a:bodyPr/>
        <a:lstStyle/>
        <a:p>
          <a:endParaRPr lang="ru-RU"/>
        </a:p>
      </dgm:t>
    </dgm:pt>
    <dgm:pt modelId="{17067642-1F58-47DC-922E-6DB8721D0AB9}" type="pres">
      <dgm:prSet presAssocID="{885E0B23-2544-47B4-A5A5-51E5C4030961}" presName="parTrans" presStyleLbl="sibTrans2D1" presStyleIdx="0" presStyleCnt="4" custAng="10969849" custScaleX="155992" custScaleY="113744"/>
      <dgm:spPr/>
      <dgm:t>
        <a:bodyPr/>
        <a:lstStyle/>
        <a:p>
          <a:endParaRPr lang="ru-RU"/>
        </a:p>
      </dgm:t>
    </dgm:pt>
    <dgm:pt modelId="{C3ADAC5A-D5F6-42C3-AC2B-12FBEAEB94E9}" type="pres">
      <dgm:prSet presAssocID="{885E0B23-2544-47B4-A5A5-51E5C4030961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B2534386-6E6D-4B9B-AEBE-FF1F78CC23B3}" type="pres">
      <dgm:prSet presAssocID="{9ADE96D6-294D-41D6-8389-92D514FFAC9A}" presName="node" presStyleLbl="node1" presStyleIdx="0" presStyleCnt="4" custScaleX="139325" custScaleY="121337" custRadScaleRad="90059" custRadScaleInc="-332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C4F846-C7EA-4AE5-AC23-D30092E2E0E2}" type="pres">
      <dgm:prSet presAssocID="{98C46CEF-61C9-43F1-9439-D6BF88107970}" presName="parTrans" presStyleLbl="sibTrans2D1" presStyleIdx="1" presStyleCnt="4" custAng="10925649" custScaleX="178437" custScaleY="108150" custLinFactNeighborX="-60703" custLinFactNeighborY="-3014"/>
      <dgm:spPr/>
      <dgm:t>
        <a:bodyPr/>
        <a:lstStyle/>
        <a:p>
          <a:endParaRPr lang="ru-RU"/>
        </a:p>
      </dgm:t>
    </dgm:pt>
    <dgm:pt modelId="{0529BA66-9428-4886-BDFE-5CBA3631169E}" type="pres">
      <dgm:prSet presAssocID="{98C46CEF-61C9-43F1-9439-D6BF88107970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62D9C663-4D2C-4998-B2E8-5A3352F55B40}" type="pres">
      <dgm:prSet presAssocID="{8B053D66-867B-4BFE-8CE6-5D83AB57EE4D}" presName="node" presStyleLbl="node1" presStyleIdx="1" presStyleCnt="4" custScaleX="130956" custScaleY="124881" custRadScaleRad="148826" custRadScaleInc="-794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0EE4F9-7290-4017-B17C-8AD6F1ABBD8E}" type="pres">
      <dgm:prSet presAssocID="{52C9840F-B8D9-4DFF-B876-E5192BB59303}" presName="parTrans" presStyleLbl="sibTrans2D1" presStyleIdx="2" presStyleCnt="4" custAng="10753962" custScaleX="161801" custScaleY="96699" custLinFactNeighborX="-2681" custLinFactNeighborY="36303"/>
      <dgm:spPr/>
      <dgm:t>
        <a:bodyPr/>
        <a:lstStyle/>
        <a:p>
          <a:endParaRPr lang="ru-RU"/>
        </a:p>
      </dgm:t>
    </dgm:pt>
    <dgm:pt modelId="{635F6ACB-FD1D-4092-8B5C-70A1C22EEDE5}" type="pres">
      <dgm:prSet presAssocID="{52C9840F-B8D9-4DFF-B876-E5192BB59303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5159D283-33A8-4DCA-9E72-2E111596A11B}" type="pres">
      <dgm:prSet presAssocID="{8B1228F1-E8D8-4B0A-9BF3-67FA70F068DC}" presName="node" presStyleLbl="node1" presStyleIdx="2" presStyleCnt="4" custScaleX="140358" custScaleY="135097" custRadScaleRad="154101" custRadScaleInc="1307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E0484C-E2E1-43FE-9420-A54610297550}" type="pres">
      <dgm:prSet presAssocID="{B45FCC71-65E8-4EB7-AFAD-CF5765479D75}" presName="parTrans" presStyleLbl="sibTrans2D1" presStyleIdx="3" presStyleCnt="4" custAng="10800000" custScaleX="150775" custLinFactNeighborX="-4250" custLinFactNeighborY="9238"/>
      <dgm:spPr/>
      <dgm:t>
        <a:bodyPr/>
        <a:lstStyle/>
        <a:p>
          <a:endParaRPr lang="ru-RU"/>
        </a:p>
      </dgm:t>
    </dgm:pt>
    <dgm:pt modelId="{38CC6BBF-1860-4822-973F-42E8120BBE24}" type="pres">
      <dgm:prSet presAssocID="{B45FCC71-65E8-4EB7-AFAD-CF5765479D75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294BC738-1185-435F-B5BC-E6592CD77388}" type="pres">
      <dgm:prSet presAssocID="{DECDC9A0-35A9-4699-AA5C-6DD27EF04749}" presName="node" presStyleLbl="node1" presStyleIdx="3" presStyleCnt="4" custScaleX="140482" custScaleY="129387" custRadScaleRad="110557" custRadScaleInc="274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1BACBB-E6B2-400F-9516-674224452AAB}" srcId="{E10D36F4-6731-4DDF-8810-7D886898180A}" destId="{9ADE96D6-294D-41D6-8389-92D514FFAC9A}" srcOrd="0" destOrd="0" parTransId="{885E0B23-2544-47B4-A5A5-51E5C4030961}" sibTransId="{FCC9916F-9236-45DB-8A2D-7F6C62C8EA71}"/>
    <dgm:cxn modelId="{4B27B276-5516-497C-883E-71A196CB22C2}" type="presOf" srcId="{A6ED227B-3B8A-48CD-B881-E94893A7C7F4}" destId="{F795B6A6-8C94-4273-922A-ED96F7574346}" srcOrd="0" destOrd="0" presId="urn:microsoft.com/office/officeart/2005/8/layout/radial5"/>
    <dgm:cxn modelId="{919FC210-3674-4AFE-935C-D35869D41985}" type="presOf" srcId="{52C9840F-B8D9-4DFF-B876-E5192BB59303}" destId="{635F6ACB-FD1D-4092-8B5C-70A1C22EEDE5}" srcOrd="1" destOrd="0" presId="urn:microsoft.com/office/officeart/2005/8/layout/radial5"/>
    <dgm:cxn modelId="{478FF295-E1A8-4F2F-9D32-C345AC1B2852}" type="presOf" srcId="{98C46CEF-61C9-43F1-9439-D6BF88107970}" destId="{0529BA66-9428-4886-BDFE-5CBA3631169E}" srcOrd="1" destOrd="0" presId="urn:microsoft.com/office/officeart/2005/8/layout/radial5"/>
    <dgm:cxn modelId="{F963039A-038A-447B-AC26-E1570EF88491}" type="presOf" srcId="{DECDC9A0-35A9-4699-AA5C-6DD27EF04749}" destId="{294BC738-1185-435F-B5BC-E6592CD77388}" srcOrd="0" destOrd="0" presId="urn:microsoft.com/office/officeart/2005/8/layout/radial5"/>
    <dgm:cxn modelId="{52CD561A-7361-4F74-9010-B3EC65196213}" type="presOf" srcId="{E10D36F4-6731-4DDF-8810-7D886898180A}" destId="{153AFF8D-B81D-433B-80CD-3F0650A6E4C9}" srcOrd="0" destOrd="0" presId="urn:microsoft.com/office/officeart/2005/8/layout/radial5"/>
    <dgm:cxn modelId="{3CE48C53-7842-41DA-B66D-E06559B9E94C}" srcId="{E10D36F4-6731-4DDF-8810-7D886898180A}" destId="{DECDC9A0-35A9-4699-AA5C-6DD27EF04749}" srcOrd="3" destOrd="0" parTransId="{B45FCC71-65E8-4EB7-AFAD-CF5765479D75}" sibTransId="{F98630AD-8DED-461C-8EE3-9766A1F4B418}"/>
    <dgm:cxn modelId="{2175E843-A1E1-4CC7-93B3-5370B6AC5D50}" srcId="{E10D36F4-6731-4DDF-8810-7D886898180A}" destId="{8B1228F1-E8D8-4B0A-9BF3-67FA70F068DC}" srcOrd="2" destOrd="0" parTransId="{52C9840F-B8D9-4DFF-B876-E5192BB59303}" sibTransId="{B11BB6E0-2DBD-4FC3-BBE9-BB1DA0B659B1}"/>
    <dgm:cxn modelId="{DFFEC3EB-4607-41AB-9236-05437F634904}" type="presOf" srcId="{885E0B23-2544-47B4-A5A5-51E5C4030961}" destId="{C3ADAC5A-D5F6-42C3-AC2B-12FBEAEB94E9}" srcOrd="1" destOrd="0" presId="urn:microsoft.com/office/officeart/2005/8/layout/radial5"/>
    <dgm:cxn modelId="{F82F8163-CA71-43FA-A22E-D4D2D08C0119}" srcId="{A6ED227B-3B8A-48CD-B881-E94893A7C7F4}" destId="{E10D36F4-6731-4DDF-8810-7D886898180A}" srcOrd="0" destOrd="0" parTransId="{48076F33-3B5C-489F-BC0B-1BD4168EFA0B}" sibTransId="{47E2FDB6-2A1D-427C-BF54-64B7898505B6}"/>
    <dgm:cxn modelId="{DB3D5F2C-7B4C-45E9-B4A6-A9A3E683392A}" type="presOf" srcId="{98C46CEF-61C9-43F1-9439-D6BF88107970}" destId="{EFC4F846-C7EA-4AE5-AC23-D30092E2E0E2}" srcOrd="0" destOrd="0" presId="urn:microsoft.com/office/officeart/2005/8/layout/radial5"/>
    <dgm:cxn modelId="{1F6EF770-414F-4EC0-A270-5987E5646845}" type="presOf" srcId="{B45FCC71-65E8-4EB7-AFAD-CF5765479D75}" destId="{97E0484C-E2E1-43FE-9420-A54610297550}" srcOrd="0" destOrd="0" presId="urn:microsoft.com/office/officeart/2005/8/layout/radial5"/>
    <dgm:cxn modelId="{7B04E6FD-C47F-4C27-B662-2A3D0894D148}" type="presOf" srcId="{885E0B23-2544-47B4-A5A5-51E5C4030961}" destId="{17067642-1F58-47DC-922E-6DB8721D0AB9}" srcOrd="0" destOrd="0" presId="urn:microsoft.com/office/officeart/2005/8/layout/radial5"/>
    <dgm:cxn modelId="{62790A87-E9F7-4FBA-9C47-891405287CDC}" type="presOf" srcId="{B45FCC71-65E8-4EB7-AFAD-CF5765479D75}" destId="{38CC6BBF-1860-4822-973F-42E8120BBE24}" srcOrd="1" destOrd="0" presId="urn:microsoft.com/office/officeart/2005/8/layout/radial5"/>
    <dgm:cxn modelId="{5F32A641-D97D-41B4-9C9F-83F20475E35C}" type="presOf" srcId="{8B053D66-867B-4BFE-8CE6-5D83AB57EE4D}" destId="{62D9C663-4D2C-4998-B2E8-5A3352F55B40}" srcOrd="0" destOrd="0" presId="urn:microsoft.com/office/officeart/2005/8/layout/radial5"/>
    <dgm:cxn modelId="{F7A18020-1E41-46DC-AE47-24C4154EC674}" type="presOf" srcId="{52C9840F-B8D9-4DFF-B876-E5192BB59303}" destId="{2C0EE4F9-7290-4017-B17C-8AD6F1ABBD8E}" srcOrd="0" destOrd="0" presId="urn:microsoft.com/office/officeart/2005/8/layout/radial5"/>
    <dgm:cxn modelId="{E7454342-CDF6-4DAB-9E45-B675775E4C0A}" type="presOf" srcId="{9ADE96D6-294D-41D6-8389-92D514FFAC9A}" destId="{B2534386-6E6D-4B9B-AEBE-FF1F78CC23B3}" srcOrd="0" destOrd="0" presId="urn:microsoft.com/office/officeart/2005/8/layout/radial5"/>
    <dgm:cxn modelId="{93E17F8B-2D97-400B-8223-6C78227BED6C}" srcId="{E10D36F4-6731-4DDF-8810-7D886898180A}" destId="{8B053D66-867B-4BFE-8CE6-5D83AB57EE4D}" srcOrd="1" destOrd="0" parTransId="{98C46CEF-61C9-43F1-9439-D6BF88107970}" sibTransId="{F1C4AC88-32A3-407B-B82B-CFBE9108C5ED}"/>
    <dgm:cxn modelId="{769E6CB7-E5EA-4A1F-9E85-580672AC850D}" type="presOf" srcId="{8B1228F1-E8D8-4B0A-9BF3-67FA70F068DC}" destId="{5159D283-33A8-4DCA-9E72-2E111596A11B}" srcOrd="0" destOrd="0" presId="urn:microsoft.com/office/officeart/2005/8/layout/radial5"/>
    <dgm:cxn modelId="{19D81C95-AF0C-4A3E-8A89-4545C4D47FAB}" type="presParOf" srcId="{F795B6A6-8C94-4273-922A-ED96F7574346}" destId="{153AFF8D-B81D-433B-80CD-3F0650A6E4C9}" srcOrd="0" destOrd="0" presId="urn:microsoft.com/office/officeart/2005/8/layout/radial5"/>
    <dgm:cxn modelId="{4C5B8CCB-B7F4-4238-82D5-0C64B3B0F4F4}" type="presParOf" srcId="{F795B6A6-8C94-4273-922A-ED96F7574346}" destId="{17067642-1F58-47DC-922E-6DB8721D0AB9}" srcOrd="1" destOrd="0" presId="urn:microsoft.com/office/officeart/2005/8/layout/radial5"/>
    <dgm:cxn modelId="{92E51632-654C-4E6E-8F4C-DC2AF4487467}" type="presParOf" srcId="{17067642-1F58-47DC-922E-6DB8721D0AB9}" destId="{C3ADAC5A-D5F6-42C3-AC2B-12FBEAEB94E9}" srcOrd="0" destOrd="0" presId="urn:microsoft.com/office/officeart/2005/8/layout/radial5"/>
    <dgm:cxn modelId="{9FE0CF22-33D1-4D21-9EA8-B33B3954BA9B}" type="presParOf" srcId="{F795B6A6-8C94-4273-922A-ED96F7574346}" destId="{B2534386-6E6D-4B9B-AEBE-FF1F78CC23B3}" srcOrd="2" destOrd="0" presId="urn:microsoft.com/office/officeart/2005/8/layout/radial5"/>
    <dgm:cxn modelId="{3A0931E4-3953-4DDB-8689-4C7046F9F067}" type="presParOf" srcId="{F795B6A6-8C94-4273-922A-ED96F7574346}" destId="{EFC4F846-C7EA-4AE5-AC23-D30092E2E0E2}" srcOrd="3" destOrd="0" presId="urn:microsoft.com/office/officeart/2005/8/layout/radial5"/>
    <dgm:cxn modelId="{DE5DD380-B925-4CFD-B43B-3E298DB16980}" type="presParOf" srcId="{EFC4F846-C7EA-4AE5-AC23-D30092E2E0E2}" destId="{0529BA66-9428-4886-BDFE-5CBA3631169E}" srcOrd="0" destOrd="0" presId="urn:microsoft.com/office/officeart/2005/8/layout/radial5"/>
    <dgm:cxn modelId="{31A9CA2F-8243-45DE-AA19-9BB0EB1B26AB}" type="presParOf" srcId="{F795B6A6-8C94-4273-922A-ED96F7574346}" destId="{62D9C663-4D2C-4998-B2E8-5A3352F55B40}" srcOrd="4" destOrd="0" presId="urn:microsoft.com/office/officeart/2005/8/layout/radial5"/>
    <dgm:cxn modelId="{618EDB7C-6075-42AD-8722-D02E9823FCFE}" type="presParOf" srcId="{F795B6A6-8C94-4273-922A-ED96F7574346}" destId="{2C0EE4F9-7290-4017-B17C-8AD6F1ABBD8E}" srcOrd="5" destOrd="0" presId="urn:microsoft.com/office/officeart/2005/8/layout/radial5"/>
    <dgm:cxn modelId="{132B150B-BFAB-44E3-892C-AAC1FC8F0CCD}" type="presParOf" srcId="{2C0EE4F9-7290-4017-B17C-8AD6F1ABBD8E}" destId="{635F6ACB-FD1D-4092-8B5C-70A1C22EEDE5}" srcOrd="0" destOrd="0" presId="urn:microsoft.com/office/officeart/2005/8/layout/radial5"/>
    <dgm:cxn modelId="{2E0E2CA1-F9F6-415D-B9A1-AEE1DBC1AB92}" type="presParOf" srcId="{F795B6A6-8C94-4273-922A-ED96F7574346}" destId="{5159D283-33A8-4DCA-9E72-2E111596A11B}" srcOrd="6" destOrd="0" presId="urn:microsoft.com/office/officeart/2005/8/layout/radial5"/>
    <dgm:cxn modelId="{02BE614D-7F9C-4B30-95E0-EA12A11B3A05}" type="presParOf" srcId="{F795B6A6-8C94-4273-922A-ED96F7574346}" destId="{97E0484C-E2E1-43FE-9420-A54610297550}" srcOrd="7" destOrd="0" presId="urn:microsoft.com/office/officeart/2005/8/layout/radial5"/>
    <dgm:cxn modelId="{838C4A33-DA44-4209-85D5-5E99D2CE843F}" type="presParOf" srcId="{97E0484C-E2E1-43FE-9420-A54610297550}" destId="{38CC6BBF-1860-4822-973F-42E8120BBE24}" srcOrd="0" destOrd="0" presId="urn:microsoft.com/office/officeart/2005/8/layout/radial5"/>
    <dgm:cxn modelId="{F1508629-2957-4439-B7B7-B9E2E1FBB0C6}" type="presParOf" srcId="{F795B6A6-8C94-4273-922A-ED96F7574346}" destId="{294BC738-1185-435F-B5BC-E6592CD77388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51AFC5-65C2-430A-B92B-01394BA693DF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733EDE-EA01-47C0-862C-AACA4E3C143D}">
      <dgm:prSet phldrT="[Текст]" custT="1"/>
      <dgm:spPr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just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обязательств;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16EED5CD-5ADC-4711-AF8E-E85073C0DC84}" type="parTrans" cxnId="{8B660BCA-DF20-492C-993E-63CB81D983CD}">
      <dgm:prSet/>
      <dgm:spPr/>
      <dgm:t>
        <a:bodyPr/>
        <a:lstStyle/>
        <a:p>
          <a:endParaRPr lang="ru-RU"/>
        </a:p>
      </dgm:t>
    </dgm:pt>
    <dgm:pt modelId="{D9D5112D-CE3D-4916-B8D7-F45976F50E62}" type="sibTrans" cxnId="{8B660BCA-DF20-492C-993E-63CB81D983CD}">
      <dgm:prSet/>
      <dgm:spPr/>
      <dgm:t>
        <a:bodyPr/>
        <a:lstStyle/>
        <a:p>
          <a:endParaRPr lang="ru-RU"/>
        </a:p>
      </dgm:t>
    </dgm:pt>
    <dgm:pt modelId="{3DB70BC2-3C59-406A-A00B-FFC91ED1970C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соответствие финансовых возможностей Пролетарского сельского поселения ключевым направлениям развития;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06539EB6-381D-48AD-88C2-C026DDE593CB}" type="parTrans" cxnId="{F9818FA2-2841-41ED-A83C-09F25A515F98}">
      <dgm:prSet/>
      <dgm:spPr/>
      <dgm:t>
        <a:bodyPr/>
        <a:lstStyle/>
        <a:p>
          <a:endParaRPr lang="ru-RU"/>
        </a:p>
      </dgm:t>
    </dgm:pt>
    <dgm:pt modelId="{8CD8FF43-DD21-426C-8336-447701A526CC}" type="sibTrans" cxnId="{F9818FA2-2841-41ED-A83C-09F25A515F98}">
      <dgm:prSet/>
      <dgm:spPr/>
      <dgm:t>
        <a:bodyPr/>
        <a:lstStyle/>
        <a:p>
          <a:endParaRPr lang="ru-RU"/>
        </a:p>
      </dgm:t>
    </dgm:pt>
    <dgm:pt modelId="{D09B1D37-1696-48E7-AC2E-8DAB7968A987}">
      <dgm:prSet phldrT="[Текст]" custT="1"/>
      <dgm:spPr/>
      <dgm:t>
        <a:bodyPr/>
        <a:lstStyle/>
        <a:p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повышение роли бюджетной политики для поддержки экономического роста;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7916711E-14DB-4A37-AC5D-E30C3522EE63}" type="parTrans" cxnId="{6FAE9FC8-999C-4262-ABBF-CCA6651699CD}">
      <dgm:prSet/>
      <dgm:spPr/>
      <dgm:t>
        <a:bodyPr/>
        <a:lstStyle/>
        <a:p>
          <a:endParaRPr lang="ru-RU"/>
        </a:p>
      </dgm:t>
    </dgm:pt>
    <dgm:pt modelId="{FE7622D2-7918-4E78-831E-B2A2B6CFC8AC}" type="sibTrans" cxnId="{6FAE9FC8-999C-4262-ABBF-CCA6651699CD}">
      <dgm:prSet/>
      <dgm:spPr/>
      <dgm:t>
        <a:bodyPr/>
        <a:lstStyle/>
        <a:p>
          <a:endParaRPr lang="ru-RU"/>
        </a:p>
      </dgm:t>
    </dgm:pt>
    <dgm:pt modelId="{F45742DF-73D3-40CB-88B4-DDD70AE63E69}">
      <dgm:prSet custT="1"/>
      <dgm:spPr/>
      <dgm:t>
        <a:bodyPr/>
        <a:lstStyle/>
        <a:p>
          <a:pPr algn="just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повышение эффективности бюджетной политики, в том числе за счет роста эффективности бюджетных расходов;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FD238E89-3522-47FE-81B9-26F05BE6AACD}" type="parTrans" cxnId="{C519022F-F4AA-42D6-8900-9B9E7FA78D84}">
      <dgm:prSet/>
      <dgm:spPr/>
      <dgm:t>
        <a:bodyPr/>
        <a:lstStyle/>
        <a:p>
          <a:endParaRPr lang="ru-RU"/>
        </a:p>
      </dgm:t>
    </dgm:pt>
    <dgm:pt modelId="{17EC26E0-5C0B-4A2B-AE3B-DD3A426C2786}" type="sibTrans" cxnId="{C519022F-F4AA-42D6-8900-9B9E7FA78D84}">
      <dgm:prSet/>
      <dgm:spPr/>
      <dgm:t>
        <a:bodyPr/>
        <a:lstStyle/>
        <a:p>
          <a:endParaRPr lang="ru-RU"/>
        </a:p>
      </dgm:t>
    </dgm:pt>
    <dgm:pt modelId="{98250F9B-7D24-4A36-AB76-971800369AAD}">
      <dgm:prSet custT="1"/>
      <dgm:spPr/>
      <dgm:t>
        <a:bodyPr/>
        <a:lstStyle/>
        <a:p>
          <a:pPr algn="just"/>
          <a:r>
            <a:rPr lang="ru-RU" sz="1600" dirty="0" smtClean="0">
              <a:latin typeface="Times New Roman" pitchFamily="18" charset="0"/>
              <a:cs typeface="Times New Roman" pitchFamily="18" charset="0"/>
            </a:rPr>
            <a:t>повышение прозрачности и открытости бюджетного процесса в Пролетарском сельском поселении.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0C94D4EB-B815-4056-A45C-8306839BDA98}" type="parTrans" cxnId="{2499D657-A23A-4BBC-83FA-2F2AF17F77AD}">
      <dgm:prSet/>
      <dgm:spPr/>
      <dgm:t>
        <a:bodyPr/>
        <a:lstStyle/>
        <a:p>
          <a:endParaRPr lang="ru-RU"/>
        </a:p>
      </dgm:t>
    </dgm:pt>
    <dgm:pt modelId="{86117F54-860A-45EE-8789-313897F41AC5}" type="sibTrans" cxnId="{2499D657-A23A-4BBC-83FA-2F2AF17F77AD}">
      <dgm:prSet/>
      <dgm:spPr/>
      <dgm:t>
        <a:bodyPr/>
        <a:lstStyle/>
        <a:p>
          <a:endParaRPr lang="ru-RU"/>
        </a:p>
      </dgm:t>
    </dgm:pt>
    <dgm:pt modelId="{3295B7C5-78B0-4BB3-9ACD-E700A202A608}" type="pres">
      <dgm:prSet presAssocID="{2A51AFC5-65C2-430A-B92B-01394BA693D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54169D-28DA-4B1C-BF20-C5E0FD833DFE}" type="pres">
      <dgm:prSet presAssocID="{EE733EDE-EA01-47C0-862C-AACA4E3C143D}" presName="parentLin" presStyleCnt="0"/>
      <dgm:spPr/>
    </dgm:pt>
    <dgm:pt modelId="{BEB09339-A39C-4524-B094-D0FA11325374}" type="pres">
      <dgm:prSet presAssocID="{EE733EDE-EA01-47C0-862C-AACA4E3C143D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53A01AB2-9131-4F78-90BD-2150C31673AB}" type="pres">
      <dgm:prSet presAssocID="{EE733EDE-EA01-47C0-862C-AACA4E3C143D}" presName="parentText" presStyleLbl="node1" presStyleIdx="0" presStyleCnt="5" custScaleX="124633" custScaleY="168542" custLinFactNeighborX="2262" custLinFactNeighborY="-685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6F95BE-ECDC-4832-996F-6AC079C811BD}" type="pres">
      <dgm:prSet presAssocID="{EE733EDE-EA01-47C0-862C-AACA4E3C143D}" presName="negativeSpace" presStyleCnt="0"/>
      <dgm:spPr/>
    </dgm:pt>
    <dgm:pt modelId="{8775BEA4-3AC9-4661-A7F7-A96AAE797ADB}" type="pres">
      <dgm:prSet presAssocID="{EE733EDE-EA01-47C0-862C-AACA4E3C143D}" presName="childText" presStyleLbl="conFgAcc1" presStyleIdx="0" presStyleCnt="5" custScaleY="95238">
        <dgm:presLayoutVars>
          <dgm:bulletEnabled val="1"/>
        </dgm:presLayoutVars>
      </dgm:prSet>
      <dgm:spPr/>
    </dgm:pt>
    <dgm:pt modelId="{4EDBFAA2-45EE-4B30-A61B-F3C68A477515}" type="pres">
      <dgm:prSet presAssocID="{D9D5112D-CE3D-4916-B8D7-F45976F50E62}" presName="spaceBetweenRectangles" presStyleCnt="0"/>
      <dgm:spPr/>
    </dgm:pt>
    <dgm:pt modelId="{87EFE4E0-FCF3-42E6-A7BF-6EA695C6B053}" type="pres">
      <dgm:prSet presAssocID="{F45742DF-73D3-40CB-88B4-DDD70AE63E69}" presName="parentLin" presStyleCnt="0"/>
      <dgm:spPr/>
    </dgm:pt>
    <dgm:pt modelId="{00868156-09B1-4D4E-850A-C8088E7A5C50}" type="pres">
      <dgm:prSet presAssocID="{F45742DF-73D3-40CB-88B4-DDD70AE63E69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64B4E019-FE73-4E22-90E2-33027090F551}" type="pres">
      <dgm:prSet presAssocID="{F45742DF-73D3-40CB-88B4-DDD70AE63E69}" presName="parentText" presStyleLbl="node1" presStyleIdx="1" presStyleCnt="5" custScaleX="124633" custScaleY="169269" custLinFactNeighborX="11947" custLinFactNeighborY="-148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7AF590-3912-49F4-A746-D626958052C8}" type="pres">
      <dgm:prSet presAssocID="{F45742DF-73D3-40CB-88B4-DDD70AE63E69}" presName="negativeSpace" presStyleCnt="0"/>
      <dgm:spPr/>
    </dgm:pt>
    <dgm:pt modelId="{62AAB5BB-11A6-44A3-9FF9-55B18AEC7217}" type="pres">
      <dgm:prSet presAssocID="{F45742DF-73D3-40CB-88B4-DDD70AE63E69}" presName="childText" presStyleLbl="conFgAcc1" presStyleIdx="1" presStyleCnt="5" custScaleY="95238">
        <dgm:presLayoutVars>
          <dgm:bulletEnabled val="1"/>
        </dgm:presLayoutVars>
      </dgm:prSet>
      <dgm:spPr/>
    </dgm:pt>
    <dgm:pt modelId="{0617D7E1-E360-4EEB-B129-198086559CC9}" type="pres">
      <dgm:prSet presAssocID="{17EC26E0-5C0B-4A2B-AE3B-DD3A426C2786}" presName="spaceBetweenRectangles" presStyleCnt="0"/>
      <dgm:spPr/>
    </dgm:pt>
    <dgm:pt modelId="{C2787C05-9ED9-4A3B-8D9A-263EEE3C1400}" type="pres">
      <dgm:prSet presAssocID="{3DB70BC2-3C59-406A-A00B-FFC91ED1970C}" presName="parentLin" presStyleCnt="0"/>
      <dgm:spPr/>
    </dgm:pt>
    <dgm:pt modelId="{4C70CD73-23FD-4749-A641-894F4ACC1BA7}" type="pres">
      <dgm:prSet presAssocID="{3DB70BC2-3C59-406A-A00B-FFC91ED1970C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CEA5D775-7B60-42E1-A097-24EA505363CB}" type="pres">
      <dgm:prSet presAssocID="{3DB70BC2-3C59-406A-A00B-FFC91ED1970C}" presName="parentText" presStyleLbl="node1" presStyleIdx="2" presStyleCnt="5" custScaleX="124633" custScaleY="1279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E94A8A-0262-4C9B-B219-E16DFA3AC473}" type="pres">
      <dgm:prSet presAssocID="{3DB70BC2-3C59-406A-A00B-FFC91ED1970C}" presName="negativeSpace" presStyleCnt="0"/>
      <dgm:spPr/>
    </dgm:pt>
    <dgm:pt modelId="{3E23BFF3-9A5C-49DF-8533-F59547B9833E}" type="pres">
      <dgm:prSet presAssocID="{3DB70BC2-3C59-406A-A00B-FFC91ED1970C}" presName="childText" presStyleLbl="conFgAcc1" presStyleIdx="2" presStyleCnt="5" custScaleY="95238">
        <dgm:presLayoutVars>
          <dgm:bulletEnabled val="1"/>
        </dgm:presLayoutVars>
      </dgm:prSet>
      <dgm:spPr/>
    </dgm:pt>
    <dgm:pt modelId="{974F9F5C-A508-45DC-8F52-BBE657FBDC75}" type="pres">
      <dgm:prSet presAssocID="{8CD8FF43-DD21-426C-8336-447701A526CC}" presName="spaceBetweenRectangles" presStyleCnt="0"/>
      <dgm:spPr/>
    </dgm:pt>
    <dgm:pt modelId="{AFA4844C-3EB6-4AFB-AF3A-1A428D23B11B}" type="pres">
      <dgm:prSet presAssocID="{D09B1D37-1696-48E7-AC2E-8DAB7968A987}" presName="parentLin" presStyleCnt="0"/>
      <dgm:spPr/>
    </dgm:pt>
    <dgm:pt modelId="{AB10AA13-F6AF-48A0-9322-72BA7625854B}" type="pres">
      <dgm:prSet presAssocID="{D09B1D37-1696-48E7-AC2E-8DAB7968A987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0CECF9FA-A934-41FD-B4EB-3B66AC1DA9E8}" type="pres">
      <dgm:prSet presAssocID="{D09B1D37-1696-48E7-AC2E-8DAB7968A987}" presName="parentText" presStyleLbl="node1" presStyleIdx="3" presStyleCnt="5" custScaleX="1246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BB867E-5FA0-47A7-BABC-1C6A12079828}" type="pres">
      <dgm:prSet presAssocID="{D09B1D37-1696-48E7-AC2E-8DAB7968A987}" presName="negativeSpace" presStyleCnt="0"/>
      <dgm:spPr/>
    </dgm:pt>
    <dgm:pt modelId="{4B11C7A3-022B-46E8-B1F4-2C4F2D378793}" type="pres">
      <dgm:prSet presAssocID="{D09B1D37-1696-48E7-AC2E-8DAB7968A987}" presName="childText" presStyleLbl="conFgAcc1" presStyleIdx="3" presStyleCnt="5" custScaleY="95238" custLinFactNeighborX="289" custLinFactNeighborY="2053">
        <dgm:presLayoutVars>
          <dgm:bulletEnabled val="1"/>
        </dgm:presLayoutVars>
      </dgm:prSet>
      <dgm:spPr/>
    </dgm:pt>
    <dgm:pt modelId="{E48C770A-4E1D-4908-AB20-376A30D3F725}" type="pres">
      <dgm:prSet presAssocID="{FE7622D2-7918-4E78-831E-B2A2B6CFC8AC}" presName="spaceBetweenRectangles" presStyleCnt="0"/>
      <dgm:spPr/>
    </dgm:pt>
    <dgm:pt modelId="{473D4CFF-0032-46BA-83A7-2B529FF683CF}" type="pres">
      <dgm:prSet presAssocID="{98250F9B-7D24-4A36-AB76-971800369AAD}" presName="parentLin" presStyleCnt="0"/>
      <dgm:spPr/>
    </dgm:pt>
    <dgm:pt modelId="{6840AABA-D460-42AC-8FC2-820849AACA16}" type="pres">
      <dgm:prSet presAssocID="{98250F9B-7D24-4A36-AB76-971800369AAD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2A2AF196-8A48-464F-B356-CCD6B64E52E7}" type="pres">
      <dgm:prSet presAssocID="{98250F9B-7D24-4A36-AB76-971800369AAD}" presName="parentText" presStyleLbl="node1" presStyleIdx="4" presStyleCnt="5" custScaleX="12463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C5DA9C-ADEF-416A-B111-E54D1A7EC0DB}" type="pres">
      <dgm:prSet presAssocID="{98250F9B-7D24-4A36-AB76-971800369AAD}" presName="negativeSpace" presStyleCnt="0"/>
      <dgm:spPr/>
    </dgm:pt>
    <dgm:pt modelId="{16E77FBC-50C5-498E-845F-BF38A9E2658B}" type="pres">
      <dgm:prSet presAssocID="{98250F9B-7D24-4A36-AB76-971800369AAD}" presName="childText" presStyleLbl="conFgAcc1" presStyleIdx="4" presStyleCnt="5" custScaleY="95238">
        <dgm:presLayoutVars>
          <dgm:bulletEnabled val="1"/>
        </dgm:presLayoutVars>
      </dgm:prSet>
      <dgm:spPr/>
    </dgm:pt>
  </dgm:ptLst>
  <dgm:cxnLst>
    <dgm:cxn modelId="{6FAE9FC8-999C-4262-ABBF-CCA6651699CD}" srcId="{2A51AFC5-65C2-430A-B92B-01394BA693DF}" destId="{D09B1D37-1696-48E7-AC2E-8DAB7968A987}" srcOrd="3" destOrd="0" parTransId="{7916711E-14DB-4A37-AC5D-E30C3522EE63}" sibTransId="{FE7622D2-7918-4E78-831E-B2A2B6CFC8AC}"/>
    <dgm:cxn modelId="{D339846B-046C-4D0C-B586-CA1ABB2192D7}" type="presOf" srcId="{EE733EDE-EA01-47C0-862C-AACA4E3C143D}" destId="{53A01AB2-9131-4F78-90BD-2150C31673AB}" srcOrd="1" destOrd="0" presId="urn:microsoft.com/office/officeart/2005/8/layout/list1"/>
    <dgm:cxn modelId="{8B660BCA-DF20-492C-993E-63CB81D983CD}" srcId="{2A51AFC5-65C2-430A-B92B-01394BA693DF}" destId="{EE733EDE-EA01-47C0-862C-AACA4E3C143D}" srcOrd="0" destOrd="0" parTransId="{16EED5CD-5ADC-4711-AF8E-E85073C0DC84}" sibTransId="{D9D5112D-CE3D-4916-B8D7-F45976F50E62}"/>
    <dgm:cxn modelId="{8171BF72-AF54-4F82-AD40-810029C7DF03}" type="presOf" srcId="{98250F9B-7D24-4A36-AB76-971800369AAD}" destId="{2A2AF196-8A48-464F-B356-CCD6B64E52E7}" srcOrd="1" destOrd="0" presId="urn:microsoft.com/office/officeart/2005/8/layout/list1"/>
    <dgm:cxn modelId="{97AC6B04-0B86-4009-AE96-7505CC20BE9D}" type="presOf" srcId="{98250F9B-7D24-4A36-AB76-971800369AAD}" destId="{6840AABA-D460-42AC-8FC2-820849AACA16}" srcOrd="0" destOrd="0" presId="urn:microsoft.com/office/officeart/2005/8/layout/list1"/>
    <dgm:cxn modelId="{4A183735-47B1-4E44-BE72-967A80D9C46E}" type="presOf" srcId="{D09B1D37-1696-48E7-AC2E-8DAB7968A987}" destId="{AB10AA13-F6AF-48A0-9322-72BA7625854B}" srcOrd="0" destOrd="0" presId="urn:microsoft.com/office/officeart/2005/8/layout/list1"/>
    <dgm:cxn modelId="{EEA62460-F99A-46E3-BF63-5B0EDEFF169E}" type="presOf" srcId="{3DB70BC2-3C59-406A-A00B-FFC91ED1970C}" destId="{4C70CD73-23FD-4749-A641-894F4ACC1BA7}" srcOrd="0" destOrd="0" presId="urn:microsoft.com/office/officeart/2005/8/layout/list1"/>
    <dgm:cxn modelId="{07FF1945-37B3-4852-9B13-A68478E06122}" type="presOf" srcId="{EE733EDE-EA01-47C0-862C-AACA4E3C143D}" destId="{BEB09339-A39C-4524-B094-D0FA11325374}" srcOrd="0" destOrd="0" presId="urn:microsoft.com/office/officeart/2005/8/layout/list1"/>
    <dgm:cxn modelId="{104D9D11-4D57-47FF-B76F-DC12470515C1}" type="presOf" srcId="{2A51AFC5-65C2-430A-B92B-01394BA693DF}" destId="{3295B7C5-78B0-4BB3-9ACD-E700A202A608}" srcOrd="0" destOrd="0" presId="urn:microsoft.com/office/officeart/2005/8/layout/list1"/>
    <dgm:cxn modelId="{2499D657-A23A-4BBC-83FA-2F2AF17F77AD}" srcId="{2A51AFC5-65C2-430A-B92B-01394BA693DF}" destId="{98250F9B-7D24-4A36-AB76-971800369AAD}" srcOrd="4" destOrd="0" parTransId="{0C94D4EB-B815-4056-A45C-8306839BDA98}" sibTransId="{86117F54-860A-45EE-8789-313897F41AC5}"/>
    <dgm:cxn modelId="{6640A7B6-FC17-4404-A955-C67618AD8C0D}" type="presOf" srcId="{D09B1D37-1696-48E7-AC2E-8DAB7968A987}" destId="{0CECF9FA-A934-41FD-B4EB-3B66AC1DA9E8}" srcOrd="1" destOrd="0" presId="urn:microsoft.com/office/officeart/2005/8/layout/list1"/>
    <dgm:cxn modelId="{F9818FA2-2841-41ED-A83C-09F25A515F98}" srcId="{2A51AFC5-65C2-430A-B92B-01394BA693DF}" destId="{3DB70BC2-3C59-406A-A00B-FFC91ED1970C}" srcOrd="2" destOrd="0" parTransId="{06539EB6-381D-48AD-88C2-C026DDE593CB}" sibTransId="{8CD8FF43-DD21-426C-8336-447701A526CC}"/>
    <dgm:cxn modelId="{6B5A8359-16A4-4458-88A9-FE9B24A0A655}" type="presOf" srcId="{F45742DF-73D3-40CB-88B4-DDD70AE63E69}" destId="{64B4E019-FE73-4E22-90E2-33027090F551}" srcOrd="1" destOrd="0" presId="urn:microsoft.com/office/officeart/2005/8/layout/list1"/>
    <dgm:cxn modelId="{1911465B-B452-465A-A8FB-A503D5A382A5}" type="presOf" srcId="{F45742DF-73D3-40CB-88B4-DDD70AE63E69}" destId="{00868156-09B1-4D4E-850A-C8088E7A5C50}" srcOrd="0" destOrd="0" presId="urn:microsoft.com/office/officeart/2005/8/layout/list1"/>
    <dgm:cxn modelId="{C519022F-F4AA-42D6-8900-9B9E7FA78D84}" srcId="{2A51AFC5-65C2-430A-B92B-01394BA693DF}" destId="{F45742DF-73D3-40CB-88B4-DDD70AE63E69}" srcOrd="1" destOrd="0" parTransId="{FD238E89-3522-47FE-81B9-26F05BE6AACD}" sibTransId="{17EC26E0-5C0B-4A2B-AE3B-DD3A426C2786}"/>
    <dgm:cxn modelId="{1F20B384-2C83-4F1E-A638-8E09B5F360D6}" type="presOf" srcId="{3DB70BC2-3C59-406A-A00B-FFC91ED1970C}" destId="{CEA5D775-7B60-42E1-A097-24EA505363CB}" srcOrd="1" destOrd="0" presId="urn:microsoft.com/office/officeart/2005/8/layout/list1"/>
    <dgm:cxn modelId="{66296B31-C7B2-4A05-8B12-A445204F9CA4}" type="presParOf" srcId="{3295B7C5-78B0-4BB3-9ACD-E700A202A608}" destId="{D554169D-28DA-4B1C-BF20-C5E0FD833DFE}" srcOrd="0" destOrd="0" presId="urn:microsoft.com/office/officeart/2005/8/layout/list1"/>
    <dgm:cxn modelId="{55E5C4D0-AC4A-4DFC-92A1-94A26E61FC53}" type="presParOf" srcId="{D554169D-28DA-4B1C-BF20-C5E0FD833DFE}" destId="{BEB09339-A39C-4524-B094-D0FA11325374}" srcOrd="0" destOrd="0" presId="urn:microsoft.com/office/officeart/2005/8/layout/list1"/>
    <dgm:cxn modelId="{91BC37FB-CF6A-42B0-8A66-14F46ED9509A}" type="presParOf" srcId="{D554169D-28DA-4B1C-BF20-C5E0FD833DFE}" destId="{53A01AB2-9131-4F78-90BD-2150C31673AB}" srcOrd="1" destOrd="0" presId="urn:microsoft.com/office/officeart/2005/8/layout/list1"/>
    <dgm:cxn modelId="{38E72710-4669-4CA8-AFAC-51A79BEE6B2E}" type="presParOf" srcId="{3295B7C5-78B0-4BB3-9ACD-E700A202A608}" destId="{3E6F95BE-ECDC-4832-996F-6AC079C811BD}" srcOrd="1" destOrd="0" presId="urn:microsoft.com/office/officeart/2005/8/layout/list1"/>
    <dgm:cxn modelId="{01AD6379-4B67-4F09-BCE0-C8E408D6E00C}" type="presParOf" srcId="{3295B7C5-78B0-4BB3-9ACD-E700A202A608}" destId="{8775BEA4-3AC9-4661-A7F7-A96AAE797ADB}" srcOrd="2" destOrd="0" presId="urn:microsoft.com/office/officeart/2005/8/layout/list1"/>
    <dgm:cxn modelId="{F8E987B5-971E-41E7-A4D5-6C2E4D885871}" type="presParOf" srcId="{3295B7C5-78B0-4BB3-9ACD-E700A202A608}" destId="{4EDBFAA2-45EE-4B30-A61B-F3C68A477515}" srcOrd="3" destOrd="0" presId="urn:microsoft.com/office/officeart/2005/8/layout/list1"/>
    <dgm:cxn modelId="{4B9EECA4-3469-4B0A-BDDA-D248C79FB2BC}" type="presParOf" srcId="{3295B7C5-78B0-4BB3-9ACD-E700A202A608}" destId="{87EFE4E0-FCF3-42E6-A7BF-6EA695C6B053}" srcOrd="4" destOrd="0" presId="urn:microsoft.com/office/officeart/2005/8/layout/list1"/>
    <dgm:cxn modelId="{837C1124-F90B-4884-80CB-C712FF3F8E9B}" type="presParOf" srcId="{87EFE4E0-FCF3-42E6-A7BF-6EA695C6B053}" destId="{00868156-09B1-4D4E-850A-C8088E7A5C50}" srcOrd="0" destOrd="0" presId="urn:microsoft.com/office/officeart/2005/8/layout/list1"/>
    <dgm:cxn modelId="{46112BE9-DC64-4F14-937B-B8FB546692E6}" type="presParOf" srcId="{87EFE4E0-FCF3-42E6-A7BF-6EA695C6B053}" destId="{64B4E019-FE73-4E22-90E2-33027090F551}" srcOrd="1" destOrd="0" presId="urn:microsoft.com/office/officeart/2005/8/layout/list1"/>
    <dgm:cxn modelId="{90472D66-7107-4713-BAAD-C88A96A92011}" type="presParOf" srcId="{3295B7C5-78B0-4BB3-9ACD-E700A202A608}" destId="{7D7AF590-3912-49F4-A746-D626958052C8}" srcOrd="5" destOrd="0" presId="urn:microsoft.com/office/officeart/2005/8/layout/list1"/>
    <dgm:cxn modelId="{39B2A453-3EBE-482A-9CBE-C245AF9001EE}" type="presParOf" srcId="{3295B7C5-78B0-4BB3-9ACD-E700A202A608}" destId="{62AAB5BB-11A6-44A3-9FF9-55B18AEC7217}" srcOrd="6" destOrd="0" presId="urn:microsoft.com/office/officeart/2005/8/layout/list1"/>
    <dgm:cxn modelId="{77EC8D7A-A39F-4CFE-8BC6-D9D8512ED96F}" type="presParOf" srcId="{3295B7C5-78B0-4BB3-9ACD-E700A202A608}" destId="{0617D7E1-E360-4EEB-B129-198086559CC9}" srcOrd="7" destOrd="0" presId="urn:microsoft.com/office/officeart/2005/8/layout/list1"/>
    <dgm:cxn modelId="{6F6A7C69-D594-401A-A8BA-79B053242897}" type="presParOf" srcId="{3295B7C5-78B0-4BB3-9ACD-E700A202A608}" destId="{C2787C05-9ED9-4A3B-8D9A-263EEE3C1400}" srcOrd="8" destOrd="0" presId="urn:microsoft.com/office/officeart/2005/8/layout/list1"/>
    <dgm:cxn modelId="{5735CFA1-F355-4A1F-BDD4-66E17A7FF568}" type="presParOf" srcId="{C2787C05-9ED9-4A3B-8D9A-263EEE3C1400}" destId="{4C70CD73-23FD-4749-A641-894F4ACC1BA7}" srcOrd="0" destOrd="0" presId="urn:microsoft.com/office/officeart/2005/8/layout/list1"/>
    <dgm:cxn modelId="{6AAF0B85-CBC9-4EF0-8C96-CC3BC6B465FD}" type="presParOf" srcId="{C2787C05-9ED9-4A3B-8D9A-263EEE3C1400}" destId="{CEA5D775-7B60-42E1-A097-24EA505363CB}" srcOrd="1" destOrd="0" presId="urn:microsoft.com/office/officeart/2005/8/layout/list1"/>
    <dgm:cxn modelId="{CF95DD07-C0BE-499D-A5B9-9D52F5BF791C}" type="presParOf" srcId="{3295B7C5-78B0-4BB3-9ACD-E700A202A608}" destId="{47E94A8A-0262-4C9B-B219-E16DFA3AC473}" srcOrd="9" destOrd="0" presId="urn:microsoft.com/office/officeart/2005/8/layout/list1"/>
    <dgm:cxn modelId="{5F916C5E-0442-448B-8D8A-82D3F2250FE1}" type="presParOf" srcId="{3295B7C5-78B0-4BB3-9ACD-E700A202A608}" destId="{3E23BFF3-9A5C-49DF-8533-F59547B9833E}" srcOrd="10" destOrd="0" presId="urn:microsoft.com/office/officeart/2005/8/layout/list1"/>
    <dgm:cxn modelId="{58C73CCA-AD66-48D3-9F8C-F80890B0BCFE}" type="presParOf" srcId="{3295B7C5-78B0-4BB3-9ACD-E700A202A608}" destId="{974F9F5C-A508-45DC-8F52-BBE657FBDC75}" srcOrd="11" destOrd="0" presId="urn:microsoft.com/office/officeart/2005/8/layout/list1"/>
    <dgm:cxn modelId="{59DF7CB2-EB23-4AEF-B194-ACB9A0EED33F}" type="presParOf" srcId="{3295B7C5-78B0-4BB3-9ACD-E700A202A608}" destId="{AFA4844C-3EB6-4AFB-AF3A-1A428D23B11B}" srcOrd="12" destOrd="0" presId="urn:microsoft.com/office/officeart/2005/8/layout/list1"/>
    <dgm:cxn modelId="{C62F5D24-CA10-4773-9770-1F429D21FB19}" type="presParOf" srcId="{AFA4844C-3EB6-4AFB-AF3A-1A428D23B11B}" destId="{AB10AA13-F6AF-48A0-9322-72BA7625854B}" srcOrd="0" destOrd="0" presId="urn:microsoft.com/office/officeart/2005/8/layout/list1"/>
    <dgm:cxn modelId="{7610C1E8-A335-4CE7-A48B-7A6A774917FB}" type="presParOf" srcId="{AFA4844C-3EB6-4AFB-AF3A-1A428D23B11B}" destId="{0CECF9FA-A934-41FD-B4EB-3B66AC1DA9E8}" srcOrd="1" destOrd="0" presId="urn:microsoft.com/office/officeart/2005/8/layout/list1"/>
    <dgm:cxn modelId="{7B5F23F7-9818-4FE5-90A3-8D5D867BDE3D}" type="presParOf" srcId="{3295B7C5-78B0-4BB3-9ACD-E700A202A608}" destId="{24BB867E-5FA0-47A7-BABC-1C6A12079828}" srcOrd="13" destOrd="0" presId="urn:microsoft.com/office/officeart/2005/8/layout/list1"/>
    <dgm:cxn modelId="{57F5DDFB-9F15-4F37-BAB3-CA17327E5368}" type="presParOf" srcId="{3295B7C5-78B0-4BB3-9ACD-E700A202A608}" destId="{4B11C7A3-022B-46E8-B1F4-2C4F2D378793}" srcOrd="14" destOrd="0" presId="urn:microsoft.com/office/officeart/2005/8/layout/list1"/>
    <dgm:cxn modelId="{D9D3DCDA-EBDC-4713-9F89-A0BC01700238}" type="presParOf" srcId="{3295B7C5-78B0-4BB3-9ACD-E700A202A608}" destId="{E48C770A-4E1D-4908-AB20-376A30D3F725}" srcOrd="15" destOrd="0" presId="urn:microsoft.com/office/officeart/2005/8/layout/list1"/>
    <dgm:cxn modelId="{8B9B2CE7-BE5F-4E67-A8AB-A1DBBF8104B7}" type="presParOf" srcId="{3295B7C5-78B0-4BB3-9ACD-E700A202A608}" destId="{473D4CFF-0032-46BA-83A7-2B529FF683CF}" srcOrd="16" destOrd="0" presId="urn:microsoft.com/office/officeart/2005/8/layout/list1"/>
    <dgm:cxn modelId="{44460508-12E9-49FA-AAFA-106651D96EF8}" type="presParOf" srcId="{473D4CFF-0032-46BA-83A7-2B529FF683CF}" destId="{6840AABA-D460-42AC-8FC2-820849AACA16}" srcOrd="0" destOrd="0" presId="urn:microsoft.com/office/officeart/2005/8/layout/list1"/>
    <dgm:cxn modelId="{99B2F335-84C7-4162-BCFE-09DC086BCE13}" type="presParOf" srcId="{473D4CFF-0032-46BA-83A7-2B529FF683CF}" destId="{2A2AF196-8A48-464F-B356-CCD6B64E52E7}" srcOrd="1" destOrd="0" presId="urn:microsoft.com/office/officeart/2005/8/layout/list1"/>
    <dgm:cxn modelId="{D7ABEF27-20A3-4D4C-A438-F259DC5F7165}" type="presParOf" srcId="{3295B7C5-78B0-4BB3-9ACD-E700A202A608}" destId="{56C5DA9C-ADEF-416A-B111-E54D1A7EC0DB}" srcOrd="17" destOrd="0" presId="urn:microsoft.com/office/officeart/2005/8/layout/list1"/>
    <dgm:cxn modelId="{913E5F4D-2329-49FD-AC15-3F93B57138E5}" type="presParOf" srcId="{3295B7C5-78B0-4BB3-9ACD-E700A202A608}" destId="{16E77FBC-50C5-498E-845F-BF38A9E2658B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A98CC5-1247-4F17-938E-75B7AA8EC02A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A7C0CA6-35E4-4E45-8E4A-EAFA3246B3B0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C421E410-F048-46F6-BA8D-C53BE8F810E4}" type="parTrans" cxnId="{C92F6762-1F9A-48F6-92A2-283AFCB2951E}">
      <dgm:prSet/>
      <dgm:spPr/>
      <dgm:t>
        <a:bodyPr/>
        <a:lstStyle/>
        <a:p>
          <a:endParaRPr lang="ru-RU"/>
        </a:p>
      </dgm:t>
    </dgm:pt>
    <dgm:pt modelId="{B24FF076-F187-4CC1-9C34-B8C54FA8FE15}" type="sibTrans" cxnId="{C92F6762-1F9A-48F6-92A2-283AFCB2951E}">
      <dgm:prSet/>
      <dgm:spPr/>
      <dgm:t>
        <a:bodyPr/>
        <a:lstStyle/>
        <a:p>
          <a:endParaRPr lang="ru-RU"/>
        </a:p>
      </dgm:t>
    </dgm:pt>
    <dgm:pt modelId="{00F1616E-F471-4FDA-BAC7-797D722DD5A0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Муниципальная программа Пролетарского сельского поселения «Муниципальная политика» </a:t>
          </a:r>
          <a:r>
            <a:rPr lang="ru-RU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116,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2 </a:t>
          </a:r>
          <a:r>
            <a:rPr lang="ru-RU" sz="1200" dirty="0" err="1" smtClean="0">
              <a:latin typeface="Times New Roman" pitchFamily="18" charset="0"/>
              <a:cs typeface="Times New Roman" pitchFamily="18" charset="0"/>
            </a:rPr>
            <a:t>тыс.руб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5BC3A887-9012-4BF7-A5F5-79A64EBC4426}" type="parTrans" cxnId="{3BD6DA16-2E54-4ABA-BF63-3E9B76CA4603}">
      <dgm:prSet/>
      <dgm:spPr/>
      <dgm:t>
        <a:bodyPr/>
        <a:lstStyle/>
        <a:p>
          <a:endParaRPr lang="ru-RU"/>
        </a:p>
      </dgm:t>
    </dgm:pt>
    <dgm:pt modelId="{FBD0CE6D-08FB-41AC-8AD7-48E53405AC0B}" type="sibTrans" cxnId="{3BD6DA16-2E54-4ABA-BF63-3E9B76CA4603}">
      <dgm:prSet/>
      <dgm:spPr/>
      <dgm:t>
        <a:bodyPr/>
        <a:lstStyle/>
        <a:p>
          <a:endParaRPr lang="ru-RU"/>
        </a:p>
      </dgm:t>
    </dgm:pt>
    <dgm:pt modelId="{0E24FDA5-C7FB-4C5F-BA28-34B0684D7C44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3360B535-F138-4BA4-A0BA-DD18B71E503F}" type="parTrans" cxnId="{7711C2B5-1E12-41CF-9CE7-BE3F3CD09B47}">
      <dgm:prSet/>
      <dgm:spPr/>
      <dgm:t>
        <a:bodyPr/>
        <a:lstStyle/>
        <a:p>
          <a:endParaRPr lang="ru-RU"/>
        </a:p>
      </dgm:t>
    </dgm:pt>
    <dgm:pt modelId="{FDDE45D6-B8F0-42B2-A7CB-A371611C3384}" type="sibTrans" cxnId="{7711C2B5-1E12-41CF-9CE7-BE3F3CD09B47}">
      <dgm:prSet/>
      <dgm:spPr/>
      <dgm:t>
        <a:bodyPr/>
        <a:lstStyle/>
        <a:p>
          <a:endParaRPr lang="ru-RU"/>
        </a:p>
      </dgm:t>
    </dgm:pt>
    <dgm:pt modelId="{4EE04046-D38F-4CF2-8C25-911260331FB3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Муниципальная программа Пролетарского сельского поселения «Защита населения и территории от чрезвычайных ситуаций, обеспечение пожарной безопасности и безопасности людей на водных объектах» </a:t>
          </a:r>
          <a:r>
            <a:rPr lang="ru-RU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163,4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 smtClean="0">
              <a:latin typeface="Times New Roman" pitchFamily="18" charset="0"/>
              <a:cs typeface="Times New Roman" pitchFamily="18" charset="0"/>
            </a:rPr>
            <a:t>тыс.руб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A0E733D9-0D91-4979-A21C-152F332D22DC}" type="parTrans" cxnId="{9C2DBA13-2438-487A-88F6-40D3CFBD69AF}">
      <dgm:prSet/>
      <dgm:spPr/>
      <dgm:t>
        <a:bodyPr/>
        <a:lstStyle/>
        <a:p>
          <a:endParaRPr lang="ru-RU"/>
        </a:p>
      </dgm:t>
    </dgm:pt>
    <dgm:pt modelId="{5A3508F3-BC95-45E0-A1F4-EB1118E22D33}" type="sibTrans" cxnId="{9C2DBA13-2438-487A-88F6-40D3CFBD69AF}">
      <dgm:prSet/>
      <dgm:spPr/>
      <dgm:t>
        <a:bodyPr/>
        <a:lstStyle/>
        <a:p>
          <a:endParaRPr lang="ru-RU"/>
        </a:p>
      </dgm:t>
    </dgm:pt>
    <dgm:pt modelId="{3B1810BE-6AE6-43E5-A71A-5C0110ABE797}">
      <dgm:prSet phldrT="[Текст]"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FC847575-A961-406E-8047-F7045160AEA7}" type="parTrans" cxnId="{403CE3AD-889A-4792-AF62-C13C07BA29FB}">
      <dgm:prSet/>
      <dgm:spPr/>
      <dgm:t>
        <a:bodyPr/>
        <a:lstStyle/>
        <a:p>
          <a:endParaRPr lang="ru-RU"/>
        </a:p>
      </dgm:t>
    </dgm:pt>
    <dgm:pt modelId="{34D2069F-503A-4B0B-B36C-E3CFDD064BC0}" type="sibTrans" cxnId="{403CE3AD-889A-4792-AF62-C13C07BA29FB}">
      <dgm:prSet/>
      <dgm:spPr/>
      <dgm:t>
        <a:bodyPr/>
        <a:lstStyle/>
        <a:p>
          <a:endParaRPr lang="ru-RU"/>
        </a:p>
      </dgm:t>
    </dgm:pt>
    <dgm:pt modelId="{3798B0E7-9EC1-46BC-BC5E-AAD08C5215EA}">
      <dgm:prSet phldrT="[Текст]"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Муниципальная программа Пролетарского сельского поселения «Развитие транспортной системы» </a:t>
          </a:r>
          <a:r>
            <a:rPr lang="ru-RU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1 012,9 </a:t>
          </a:r>
          <a:r>
            <a:rPr lang="ru-RU" sz="1200" dirty="0" err="1" smtClean="0">
              <a:latin typeface="Times New Roman" pitchFamily="18" charset="0"/>
              <a:cs typeface="Times New Roman" pitchFamily="18" charset="0"/>
            </a:rPr>
            <a:t>тыс.руб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9736967F-7D4D-4132-9EDF-68AFCF751C9A}" type="parTrans" cxnId="{B15195FA-55FD-48E8-A0D3-F5ECBE2D8C4C}">
      <dgm:prSet/>
      <dgm:spPr/>
      <dgm:t>
        <a:bodyPr/>
        <a:lstStyle/>
        <a:p>
          <a:endParaRPr lang="ru-RU"/>
        </a:p>
      </dgm:t>
    </dgm:pt>
    <dgm:pt modelId="{E6632BCB-DAF1-4A2E-947B-948CB7FF217D}" type="sibTrans" cxnId="{B15195FA-55FD-48E8-A0D3-F5ECBE2D8C4C}">
      <dgm:prSet/>
      <dgm:spPr/>
      <dgm:t>
        <a:bodyPr/>
        <a:lstStyle/>
        <a:p>
          <a:endParaRPr lang="ru-RU"/>
        </a:p>
      </dgm:t>
    </dgm:pt>
    <dgm:pt modelId="{771B31B7-2966-407D-87C7-A6339B2B5DCE}">
      <dgm:prSet custT="1"/>
      <dgm:spPr/>
      <dgm:t>
        <a:bodyPr/>
        <a:lstStyle/>
        <a:p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C1A2322B-F539-4120-AC46-E99ABAF30503}" type="parTrans" cxnId="{A300270F-0473-4DD0-BE38-181DD9CDDB24}">
      <dgm:prSet/>
      <dgm:spPr/>
      <dgm:t>
        <a:bodyPr/>
        <a:lstStyle/>
        <a:p>
          <a:endParaRPr lang="ru-RU"/>
        </a:p>
      </dgm:t>
    </dgm:pt>
    <dgm:pt modelId="{B0740989-9E08-456D-B645-114D4D5EB028}" type="sibTrans" cxnId="{A300270F-0473-4DD0-BE38-181DD9CDDB24}">
      <dgm:prSet/>
      <dgm:spPr/>
      <dgm:t>
        <a:bodyPr/>
        <a:lstStyle/>
        <a:p>
          <a:endParaRPr lang="ru-RU"/>
        </a:p>
      </dgm:t>
    </dgm:pt>
    <dgm:pt modelId="{273133C5-844D-4153-9A7A-17F30C1F0082}">
      <dgm:prSet/>
      <dgm:spPr/>
      <dgm:t>
        <a:bodyPr/>
        <a:lstStyle/>
        <a:p>
          <a:r>
            <a:rPr lang="ru-RU" dirty="0" smtClean="0"/>
            <a:t>6</a:t>
          </a:r>
          <a:endParaRPr lang="ru-RU" dirty="0"/>
        </a:p>
      </dgm:t>
    </dgm:pt>
    <dgm:pt modelId="{B1EAF3C8-9EFC-4BA5-8D38-70E991759E96}" type="parTrans" cxnId="{FF150402-BC6E-4ED3-96EC-CFF5E45C0853}">
      <dgm:prSet/>
      <dgm:spPr/>
      <dgm:t>
        <a:bodyPr/>
        <a:lstStyle/>
        <a:p>
          <a:endParaRPr lang="ru-RU"/>
        </a:p>
      </dgm:t>
    </dgm:pt>
    <dgm:pt modelId="{60BF2E8C-1711-4082-990B-BC088E9F174D}" type="sibTrans" cxnId="{FF150402-BC6E-4ED3-96EC-CFF5E45C0853}">
      <dgm:prSet/>
      <dgm:spPr/>
      <dgm:t>
        <a:bodyPr/>
        <a:lstStyle/>
        <a:p>
          <a:endParaRPr lang="ru-RU"/>
        </a:p>
      </dgm:t>
    </dgm:pt>
    <dgm:pt modelId="{48F72C6D-BEE1-4956-A4C7-53934B53D237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Муниципальная программа Пролетарского сельского поселения «Развитие культуры» </a:t>
          </a:r>
          <a:r>
            <a:rPr lang="ru-RU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1 941,5 </a:t>
          </a:r>
          <a:r>
            <a:rPr lang="ru-RU" sz="1200" dirty="0" err="1" smtClean="0">
              <a:latin typeface="Times New Roman" pitchFamily="18" charset="0"/>
              <a:cs typeface="Times New Roman" pitchFamily="18" charset="0"/>
            </a:rPr>
            <a:t>тыс.руб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156187F0-B65E-4A4F-8722-C28D071DC22B}" type="parTrans" cxnId="{5D78EFB8-A53D-4BCA-A74B-B637D68E7201}">
      <dgm:prSet/>
      <dgm:spPr/>
      <dgm:t>
        <a:bodyPr/>
        <a:lstStyle/>
        <a:p>
          <a:endParaRPr lang="ru-RU"/>
        </a:p>
      </dgm:t>
    </dgm:pt>
    <dgm:pt modelId="{5AF9C933-60F7-42CE-A3EC-28609D64CF8F}" type="sibTrans" cxnId="{5D78EFB8-A53D-4BCA-A74B-B637D68E7201}">
      <dgm:prSet/>
      <dgm:spPr/>
      <dgm:t>
        <a:bodyPr/>
        <a:lstStyle/>
        <a:p>
          <a:endParaRPr lang="ru-RU"/>
        </a:p>
      </dgm:t>
    </dgm:pt>
    <dgm:pt modelId="{2030629A-90BF-4277-86FF-81EE7E527F9E}">
      <dgm:prSet/>
      <dgm:spPr/>
      <dgm:t>
        <a:bodyPr/>
        <a:lstStyle/>
        <a:p>
          <a:r>
            <a:rPr lang="ru-RU" dirty="0" smtClean="0"/>
            <a:t>5</a:t>
          </a:r>
          <a:endParaRPr lang="ru-RU" dirty="0"/>
        </a:p>
      </dgm:t>
    </dgm:pt>
    <dgm:pt modelId="{1ED66609-7877-43FD-A76A-6CCBA3304097}" type="parTrans" cxnId="{7376B1F4-C1F0-4977-9420-E1FDF9685742}">
      <dgm:prSet/>
      <dgm:spPr/>
      <dgm:t>
        <a:bodyPr/>
        <a:lstStyle/>
        <a:p>
          <a:endParaRPr lang="ru-RU"/>
        </a:p>
      </dgm:t>
    </dgm:pt>
    <dgm:pt modelId="{E2C558A0-B625-4902-BCC4-543C519F70E8}" type="sibTrans" cxnId="{7376B1F4-C1F0-4977-9420-E1FDF9685742}">
      <dgm:prSet/>
      <dgm:spPr/>
      <dgm:t>
        <a:bodyPr/>
        <a:lstStyle/>
        <a:p>
          <a:endParaRPr lang="ru-RU"/>
        </a:p>
      </dgm:t>
    </dgm:pt>
    <dgm:pt modelId="{EC0D75B0-29FA-4446-BC63-2EC63D6909FC}">
      <dgm:prSet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567B88C4-4703-412B-A1AF-40CEA3DD36E5}" type="parTrans" cxnId="{DD9CE8AD-E702-4AE4-A6C1-1629A35B1504}">
      <dgm:prSet/>
      <dgm:spPr/>
      <dgm:t>
        <a:bodyPr/>
        <a:lstStyle/>
        <a:p>
          <a:endParaRPr lang="ru-RU"/>
        </a:p>
      </dgm:t>
    </dgm:pt>
    <dgm:pt modelId="{F550F36A-BF03-4229-A549-83D7EDD07C16}" type="sibTrans" cxnId="{DD9CE8AD-E702-4AE4-A6C1-1629A35B1504}">
      <dgm:prSet/>
      <dgm:spPr/>
      <dgm:t>
        <a:bodyPr/>
        <a:lstStyle/>
        <a:p>
          <a:endParaRPr lang="ru-RU"/>
        </a:p>
      </dgm:t>
    </dgm:pt>
    <dgm:pt modelId="{BDBA4F22-2551-44D4-8475-B7031371021F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Муниципальная программа Пролетарского сельского поселения «Управление финансами» </a:t>
          </a:r>
          <a:r>
            <a:rPr lang="ru-RU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3 969,9 </a:t>
          </a:r>
          <a:r>
            <a:rPr lang="ru-RU" sz="1200" dirty="0" err="1" smtClean="0">
              <a:latin typeface="Times New Roman" pitchFamily="18" charset="0"/>
              <a:cs typeface="Times New Roman" pitchFamily="18" charset="0"/>
            </a:rPr>
            <a:t>тыс.руб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B8243197-B3FC-456D-A87E-85C9A9C11E05}" type="parTrans" cxnId="{C7CB086F-24EA-490D-A350-F7C21B908BAE}">
      <dgm:prSet/>
      <dgm:spPr/>
      <dgm:t>
        <a:bodyPr/>
        <a:lstStyle/>
        <a:p>
          <a:endParaRPr lang="ru-RU"/>
        </a:p>
      </dgm:t>
    </dgm:pt>
    <dgm:pt modelId="{3BB25AA6-B2C8-46F6-963B-988A3295438C}" type="sibTrans" cxnId="{C7CB086F-24EA-490D-A350-F7C21B908BAE}">
      <dgm:prSet/>
      <dgm:spPr/>
      <dgm:t>
        <a:bodyPr/>
        <a:lstStyle/>
        <a:p>
          <a:endParaRPr lang="ru-RU"/>
        </a:p>
      </dgm:t>
    </dgm:pt>
    <dgm:pt modelId="{57608E26-D1DA-4907-B356-841BD5505FD1}">
      <dgm:prSet custT="1"/>
      <dgm:spPr/>
      <dgm:t>
        <a:bodyPr/>
        <a:lstStyle/>
        <a:p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EA4205BD-A69B-4293-A220-D351B3BB892F}" type="parTrans" cxnId="{E3ABEF5B-7A3F-4F4C-9F7C-ADDD2F7A4517}">
      <dgm:prSet/>
      <dgm:spPr/>
      <dgm:t>
        <a:bodyPr/>
        <a:lstStyle/>
        <a:p>
          <a:endParaRPr lang="ru-RU"/>
        </a:p>
      </dgm:t>
    </dgm:pt>
    <dgm:pt modelId="{5077A5CC-2DAE-4B49-A727-A480B000E393}" type="sibTrans" cxnId="{E3ABEF5B-7A3F-4F4C-9F7C-ADDD2F7A4517}">
      <dgm:prSet/>
      <dgm:spPr/>
      <dgm:t>
        <a:bodyPr/>
        <a:lstStyle/>
        <a:p>
          <a:endParaRPr lang="ru-RU"/>
        </a:p>
      </dgm:t>
    </dgm:pt>
    <dgm:pt modelId="{528C713D-8880-4DBB-A271-405E4644D166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Муниципальная программа Пролетарского сельского поселения «Благоустройство территории и жилищно- коммунальное хозяйство» </a:t>
          </a:r>
          <a:r>
            <a:rPr lang="ru-RU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1 886,0 </a:t>
          </a:r>
          <a:r>
            <a:rPr lang="ru-RU" sz="1200" dirty="0" err="1" smtClean="0">
              <a:latin typeface="Times New Roman" pitchFamily="18" charset="0"/>
              <a:cs typeface="Times New Roman" pitchFamily="18" charset="0"/>
            </a:rPr>
            <a:t>тыс.руб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17EBDF82-AB24-40FF-8FD7-714D8E09E0BC}" type="parTrans" cxnId="{AD9B73A3-5297-47EA-910E-3813FC7CA08E}">
      <dgm:prSet/>
      <dgm:spPr/>
      <dgm:t>
        <a:bodyPr/>
        <a:lstStyle/>
        <a:p>
          <a:endParaRPr lang="ru-RU"/>
        </a:p>
      </dgm:t>
    </dgm:pt>
    <dgm:pt modelId="{3700A287-BEB5-488B-BBF3-786E51DDDBF3}" type="sibTrans" cxnId="{AD9B73A3-5297-47EA-910E-3813FC7CA08E}">
      <dgm:prSet/>
      <dgm:spPr/>
      <dgm:t>
        <a:bodyPr/>
        <a:lstStyle/>
        <a:p>
          <a:endParaRPr lang="ru-RU"/>
        </a:p>
      </dgm:t>
    </dgm:pt>
    <dgm:pt modelId="{F4B0F861-955C-42C7-9E91-27B29FF56061}">
      <dgm:prSet/>
      <dgm:spPr/>
      <dgm:t>
        <a:bodyPr/>
        <a:lstStyle/>
        <a:p>
          <a:r>
            <a:rPr lang="ru-RU" dirty="0" smtClean="0"/>
            <a:t>7</a:t>
          </a:r>
          <a:endParaRPr lang="ru-RU" dirty="0"/>
        </a:p>
      </dgm:t>
    </dgm:pt>
    <dgm:pt modelId="{0AB3442E-F940-4D1B-A43F-95AE691E4312}" type="parTrans" cxnId="{AD17367E-6048-44B0-A1C9-2FED45359F42}">
      <dgm:prSet/>
      <dgm:spPr/>
      <dgm:t>
        <a:bodyPr/>
        <a:lstStyle/>
        <a:p>
          <a:endParaRPr lang="ru-RU"/>
        </a:p>
      </dgm:t>
    </dgm:pt>
    <dgm:pt modelId="{B15DF776-16F8-4EE8-9E85-5A6824DEEAFD}" type="sibTrans" cxnId="{AD17367E-6048-44B0-A1C9-2FED45359F42}">
      <dgm:prSet/>
      <dgm:spPr/>
      <dgm:t>
        <a:bodyPr/>
        <a:lstStyle/>
        <a:p>
          <a:endParaRPr lang="ru-RU"/>
        </a:p>
      </dgm:t>
    </dgm:pt>
    <dgm:pt modelId="{6C49726E-AD7A-44FA-A877-99043FD4D565}">
      <dgm:prSet custT="1"/>
      <dgm:spPr/>
      <dgm:t>
        <a:bodyPr/>
        <a:lstStyle/>
        <a:p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Муниципальная программа Пролетарского сельского поселения «Развитие физической культуры и спорта»  </a:t>
          </a:r>
          <a:r>
            <a:rPr lang="ru-RU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7,6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err="1" smtClean="0">
              <a:latin typeface="Times New Roman" pitchFamily="18" charset="0"/>
              <a:cs typeface="Times New Roman" pitchFamily="18" charset="0"/>
            </a:rPr>
            <a:t>тыс.руб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200" dirty="0">
            <a:latin typeface="Times New Roman" pitchFamily="18" charset="0"/>
            <a:cs typeface="Times New Roman" pitchFamily="18" charset="0"/>
          </a:endParaRPr>
        </a:p>
      </dgm:t>
    </dgm:pt>
    <dgm:pt modelId="{AA96250E-403F-4A63-BA14-DA40C96CC36B}" type="parTrans" cxnId="{32BBD97C-FB6A-4622-B6A1-CDAD2526DFBD}">
      <dgm:prSet/>
      <dgm:spPr/>
      <dgm:t>
        <a:bodyPr/>
        <a:lstStyle/>
        <a:p>
          <a:endParaRPr lang="ru-RU"/>
        </a:p>
      </dgm:t>
    </dgm:pt>
    <dgm:pt modelId="{C5514D22-E428-472F-BE14-A4CF84A2D603}" type="sibTrans" cxnId="{32BBD97C-FB6A-4622-B6A1-CDAD2526DFBD}">
      <dgm:prSet/>
      <dgm:spPr/>
      <dgm:t>
        <a:bodyPr/>
        <a:lstStyle/>
        <a:p>
          <a:endParaRPr lang="ru-RU"/>
        </a:p>
      </dgm:t>
    </dgm:pt>
    <dgm:pt modelId="{8C9983EC-1D9D-476E-AD46-0D26FD3237C1}" type="pres">
      <dgm:prSet presAssocID="{44A98CC5-1247-4F17-938E-75B7AA8EC02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D78959-0DD4-4256-B608-C23B907CEA1E}" type="pres">
      <dgm:prSet presAssocID="{EC0D75B0-29FA-4446-BC63-2EC63D6909FC}" presName="composite" presStyleCnt="0"/>
      <dgm:spPr/>
    </dgm:pt>
    <dgm:pt modelId="{9EBC8816-9D47-4850-9100-4FEDB3728172}" type="pres">
      <dgm:prSet presAssocID="{EC0D75B0-29FA-4446-BC63-2EC63D6909FC}" presName="parentText" presStyleLbl="align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41C0F6-4EF4-4872-8CDF-FC34613BF68E}" type="pres">
      <dgm:prSet presAssocID="{EC0D75B0-29FA-4446-BC63-2EC63D6909FC}" presName="descendantText" presStyleLbl="alignAcc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9E59E5-3D4A-47AB-B9D2-419C003380ED}" type="pres">
      <dgm:prSet presAssocID="{F550F36A-BF03-4229-A549-83D7EDD07C16}" presName="sp" presStyleCnt="0"/>
      <dgm:spPr/>
    </dgm:pt>
    <dgm:pt modelId="{F346BEFD-591F-44A9-8B0A-CA745563CCF2}" type="pres">
      <dgm:prSet presAssocID="{3A7C0CA6-35E4-4E45-8E4A-EAFA3246B3B0}" presName="composite" presStyleCnt="0"/>
      <dgm:spPr/>
    </dgm:pt>
    <dgm:pt modelId="{60625101-8D07-42F6-8DCB-66E4868F47BD}" type="pres">
      <dgm:prSet presAssocID="{3A7C0CA6-35E4-4E45-8E4A-EAFA3246B3B0}" presName="parentText" presStyleLbl="align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A2EF63-61A2-4841-9944-23B0DB4D0B28}" type="pres">
      <dgm:prSet presAssocID="{3A7C0CA6-35E4-4E45-8E4A-EAFA3246B3B0}" presName="descendantText" presStyleLbl="align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A0876B-0B86-4D25-8B8A-77CDA4FC1F40}" type="pres">
      <dgm:prSet presAssocID="{B24FF076-F187-4CC1-9C34-B8C54FA8FE15}" presName="sp" presStyleCnt="0"/>
      <dgm:spPr/>
    </dgm:pt>
    <dgm:pt modelId="{E02DC897-C9D2-49C5-830D-73957B162871}" type="pres">
      <dgm:prSet presAssocID="{0E24FDA5-C7FB-4C5F-BA28-34B0684D7C44}" presName="composite" presStyleCnt="0"/>
      <dgm:spPr/>
    </dgm:pt>
    <dgm:pt modelId="{4170CD29-DC6A-4A37-8E61-02C774C5B6AE}" type="pres">
      <dgm:prSet presAssocID="{0E24FDA5-C7FB-4C5F-BA28-34B0684D7C44}" presName="parentText" presStyleLbl="align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3EF2A2-9F2E-46A5-B239-F7A5D7FD847F}" type="pres">
      <dgm:prSet presAssocID="{0E24FDA5-C7FB-4C5F-BA28-34B0684D7C44}" presName="descendantText" presStyleLbl="alignAcc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83B228-23DE-4830-AD63-DBEB18B036EF}" type="pres">
      <dgm:prSet presAssocID="{FDDE45D6-B8F0-42B2-A7CB-A371611C3384}" presName="sp" presStyleCnt="0"/>
      <dgm:spPr/>
    </dgm:pt>
    <dgm:pt modelId="{6EA7A288-69B9-4D1E-9293-3C24FB1EA59F}" type="pres">
      <dgm:prSet presAssocID="{3B1810BE-6AE6-43E5-A71A-5C0110ABE797}" presName="composite" presStyleCnt="0"/>
      <dgm:spPr/>
    </dgm:pt>
    <dgm:pt modelId="{857E6B9D-F528-4D26-B62F-07FA992BE892}" type="pres">
      <dgm:prSet presAssocID="{3B1810BE-6AE6-43E5-A71A-5C0110ABE797}" presName="parentText" presStyleLbl="alignNode1" presStyleIdx="3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711D00-5482-4490-82FF-1D09E6F5FB00}" type="pres">
      <dgm:prSet presAssocID="{3B1810BE-6AE6-43E5-A71A-5C0110ABE797}" presName="descendantText" presStyleLbl="alignAcc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90E35D-B899-4935-9B2F-C0021C4085C6}" type="pres">
      <dgm:prSet presAssocID="{34D2069F-503A-4B0B-B36C-E3CFDD064BC0}" presName="sp" presStyleCnt="0"/>
      <dgm:spPr/>
    </dgm:pt>
    <dgm:pt modelId="{8B80BE3A-DEA3-4456-A4AE-3EF5202CC070}" type="pres">
      <dgm:prSet presAssocID="{2030629A-90BF-4277-86FF-81EE7E527F9E}" presName="composite" presStyleCnt="0"/>
      <dgm:spPr/>
    </dgm:pt>
    <dgm:pt modelId="{754D814E-61C5-409D-AA10-F9F3BE132A25}" type="pres">
      <dgm:prSet presAssocID="{2030629A-90BF-4277-86FF-81EE7E527F9E}" presName="parentText" presStyleLbl="align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24F024-98EF-4776-9C48-4E2BE5D45C37}" type="pres">
      <dgm:prSet presAssocID="{2030629A-90BF-4277-86FF-81EE7E527F9E}" presName="descendantText" presStyleLbl="align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E70302-E604-49B8-BFD8-AB305F6F300F}" type="pres">
      <dgm:prSet presAssocID="{E2C558A0-B625-4902-BCC4-543C519F70E8}" presName="sp" presStyleCnt="0"/>
      <dgm:spPr/>
    </dgm:pt>
    <dgm:pt modelId="{DC0CFA27-82AE-41CF-B62B-DA25AF166766}" type="pres">
      <dgm:prSet presAssocID="{273133C5-844D-4153-9A7A-17F30C1F0082}" presName="composite" presStyleCnt="0"/>
      <dgm:spPr/>
    </dgm:pt>
    <dgm:pt modelId="{97C57CFF-8666-4ABE-9613-A1ADDC5A9B45}" type="pres">
      <dgm:prSet presAssocID="{273133C5-844D-4153-9A7A-17F30C1F0082}" presName="parentText" presStyleLbl="alignNode1" presStyleIdx="5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8AB1E8-3ACB-4C91-AFF4-5C2E4B716F75}" type="pres">
      <dgm:prSet presAssocID="{273133C5-844D-4153-9A7A-17F30C1F0082}" presName="descendantText" presStyleLbl="alignAcc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A6C15B-5080-401A-8BC4-A51FBCA0FCDF}" type="pres">
      <dgm:prSet presAssocID="{60BF2E8C-1711-4082-990B-BC088E9F174D}" presName="sp" presStyleCnt="0"/>
      <dgm:spPr/>
    </dgm:pt>
    <dgm:pt modelId="{BDA28D62-E8A2-4E67-83E7-F35BF377C302}" type="pres">
      <dgm:prSet presAssocID="{F4B0F861-955C-42C7-9E91-27B29FF56061}" presName="composite" presStyleCnt="0"/>
      <dgm:spPr/>
    </dgm:pt>
    <dgm:pt modelId="{D6D0E3BF-21DB-4F6A-85FC-18A1A7A5A813}" type="pres">
      <dgm:prSet presAssocID="{F4B0F861-955C-42C7-9E91-27B29FF56061}" presName="parentText" presStyleLbl="align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760D61-3CC3-4A87-837B-493F5CFA49E3}" type="pres">
      <dgm:prSet presAssocID="{F4B0F861-955C-42C7-9E91-27B29FF56061}" presName="descendantText" presStyleLbl="align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EE54A94-5D56-4587-859F-80AAE61D8CD8}" type="presOf" srcId="{528C713D-8880-4DBB-A271-405E4644D166}" destId="{6C24F024-98EF-4776-9C48-4E2BE5D45C37}" srcOrd="0" destOrd="0" presId="urn:microsoft.com/office/officeart/2005/8/layout/chevron2"/>
    <dgm:cxn modelId="{71E65905-3EC2-4642-8890-2B218F747C39}" type="presOf" srcId="{EC0D75B0-29FA-4446-BC63-2EC63D6909FC}" destId="{9EBC8816-9D47-4850-9100-4FEDB3728172}" srcOrd="0" destOrd="0" presId="urn:microsoft.com/office/officeart/2005/8/layout/chevron2"/>
    <dgm:cxn modelId="{DD9CE8AD-E702-4AE4-A6C1-1629A35B1504}" srcId="{44A98CC5-1247-4F17-938E-75B7AA8EC02A}" destId="{EC0D75B0-29FA-4446-BC63-2EC63D6909FC}" srcOrd="0" destOrd="0" parTransId="{567B88C4-4703-412B-A1AF-40CEA3DD36E5}" sibTransId="{F550F36A-BF03-4229-A549-83D7EDD07C16}"/>
    <dgm:cxn modelId="{7D2BA293-9752-47BB-B159-3889A7AA684D}" type="presOf" srcId="{4EE04046-D38F-4CF2-8C25-911260331FB3}" destId="{B63EF2A2-9F2E-46A5-B239-F7A5D7FD847F}" srcOrd="0" destOrd="0" presId="urn:microsoft.com/office/officeart/2005/8/layout/chevron2"/>
    <dgm:cxn modelId="{06A33B73-A54A-4332-8899-39F659692EA7}" type="presOf" srcId="{0E24FDA5-C7FB-4C5F-BA28-34B0684D7C44}" destId="{4170CD29-DC6A-4A37-8E61-02C774C5B6AE}" srcOrd="0" destOrd="0" presId="urn:microsoft.com/office/officeart/2005/8/layout/chevron2"/>
    <dgm:cxn modelId="{C12AB0E0-27C0-407D-8D67-884790495CDE}" type="presOf" srcId="{3798B0E7-9EC1-46BC-BC5E-AAD08C5215EA}" destId="{05711D00-5482-4490-82FF-1D09E6F5FB00}" srcOrd="0" destOrd="0" presId="urn:microsoft.com/office/officeart/2005/8/layout/chevron2"/>
    <dgm:cxn modelId="{9C2DBA13-2438-487A-88F6-40D3CFBD69AF}" srcId="{0E24FDA5-C7FB-4C5F-BA28-34B0684D7C44}" destId="{4EE04046-D38F-4CF2-8C25-911260331FB3}" srcOrd="0" destOrd="0" parTransId="{A0E733D9-0D91-4979-A21C-152F332D22DC}" sibTransId="{5A3508F3-BC95-45E0-A1F4-EB1118E22D33}"/>
    <dgm:cxn modelId="{8C129925-E190-4BE1-ADD6-CCC3871B23A1}" type="presOf" srcId="{44A98CC5-1247-4F17-938E-75B7AA8EC02A}" destId="{8C9983EC-1D9D-476E-AD46-0D26FD3237C1}" srcOrd="0" destOrd="0" presId="urn:microsoft.com/office/officeart/2005/8/layout/chevron2"/>
    <dgm:cxn modelId="{4BDD0197-D10D-4F4F-901E-6B23D6850295}" type="presOf" srcId="{3A7C0CA6-35E4-4E45-8E4A-EAFA3246B3B0}" destId="{60625101-8D07-42F6-8DCB-66E4868F47BD}" srcOrd="0" destOrd="0" presId="urn:microsoft.com/office/officeart/2005/8/layout/chevron2"/>
    <dgm:cxn modelId="{5D78EFB8-A53D-4BCA-A74B-B637D68E7201}" srcId="{273133C5-844D-4153-9A7A-17F30C1F0082}" destId="{48F72C6D-BEE1-4956-A4C7-53934B53D237}" srcOrd="0" destOrd="0" parTransId="{156187F0-B65E-4A4F-8722-C28D071DC22B}" sibTransId="{5AF9C933-60F7-42CE-A3EC-28609D64CF8F}"/>
    <dgm:cxn modelId="{2C03838C-0AC9-474B-B2AD-9A8BDB0ABF86}" type="presOf" srcId="{57608E26-D1DA-4907-B356-841BD5505FD1}" destId="{B641C0F6-4EF4-4872-8CDF-FC34613BF68E}" srcOrd="0" destOrd="1" presId="urn:microsoft.com/office/officeart/2005/8/layout/chevron2"/>
    <dgm:cxn modelId="{C9FE63FF-8A2B-447E-9088-656E5B984B72}" type="presOf" srcId="{F4B0F861-955C-42C7-9E91-27B29FF56061}" destId="{D6D0E3BF-21DB-4F6A-85FC-18A1A7A5A813}" srcOrd="0" destOrd="0" presId="urn:microsoft.com/office/officeart/2005/8/layout/chevron2"/>
    <dgm:cxn modelId="{C361FE15-1735-449A-B3E4-D9E62F5AE007}" type="presOf" srcId="{BDBA4F22-2551-44D4-8475-B7031371021F}" destId="{B641C0F6-4EF4-4872-8CDF-FC34613BF68E}" srcOrd="0" destOrd="0" presId="urn:microsoft.com/office/officeart/2005/8/layout/chevron2"/>
    <dgm:cxn modelId="{C7CB086F-24EA-490D-A350-F7C21B908BAE}" srcId="{EC0D75B0-29FA-4446-BC63-2EC63D6909FC}" destId="{BDBA4F22-2551-44D4-8475-B7031371021F}" srcOrd="0" destOrd="0" parTransId="{B8243197-B3FC-456D-A87E-85C9A9C11E05}" sibTransId="{3BB25AA6-B2C8-46F6-963B-988A3295438C}"/>
    <dgm:cxn modelId="{7376B1F4-C1F0-4977-9420-E1FDF9685742}" srcId="{44A98CC5-1247-4F17-938E-75B7AA8EC02A}" destId="{2030629A-90BF-4277-86FF-81EE7E527F9E}" srcOrd="4" destOrd="0" parTransId="{1ED66609-7877-43FD-A76A-6CCBA3304097}" sibTransId="{E2C558A0-B625-4902-BCC4-543C519F70E8}"/>
    <dgm:cxn modelId="{3BD6DA16-2E54-4ABA-BF63-3E9B76CA4603}" srcId="{3A7C0CA6-35E4-4E45-8E4A-EAFA3246B3B0}" destId="{00F1616E-F471-4FDA-BAC7-797D722DD5A0}" srcOrd="0" destOrd="0" parTransId="{5BC3A887-9012-4BF7-A5F5-79A64EBC4426}" sibTransId="{FBD0CE6D-08FB-41AC-8AD7-48E53405AC0B}"/>
    <dgm:cxn modelId="{DFE59A21-0D5B-427E-AB1B-591996A843B1}" type="presOf" srcId="{00F1616E-F471-4FDA-BAC7-797D722DD5A0}" destId="{4EA2EF63-61A2-4841-9944-23B0DB4D0B28}" srcOrd="0" destOrd="0" presId="urn:microsoft.com/office/officeart/2005/8/layout/chevron2"/>
    <dgm:cxn modelId="{FF150402-BC6E-4ED3-96EC-CFF5E45C0853}" srcId="{44A98CC5-1247-4F17-938E-75B7AA8EC02A}" destId="{273133C5-844D-4153-9A7A-17F30C1F0082}" srcOrd="5" destOrd="0" parTransId="{B1EAF3C8-9EFC-4BA5-8D38-70E991759E96}" sibTransId="{60BF2E8C-1711-4082-990B-BC088E9F174D}"/>
    <dgm:cxn modelId="{1E09A7BC-83A6-466D-BA4D-62C6B123C276}" type="presOf" srcId="{2030629A-90BF-4277-86FF-81EE7E527F9E}" destId="{754D814E-61C5-409D-AA10-F9F3BE132A25}" srcOrd="0" destOrd="0" presId="urn:microsoft.com/office/officeart/2005/8/layout/chevron2"/>
    <dgm:cxn modelId="{E3ABEF5B-7A3F-4F4C-9F7C-ADDD2F7A4517}" srcId="{EC0D75B0-29FA-4446-BC63-2EC63D6909FC}" destId="{57608E26-D1DA-4907-B356-841BD5505FD1}" srcOrd="1" destOrd="0" parTransId="{EA4205BD-A69B-4293-A220-D351B3BB892F}" sibTransId="{5077A5CC-2DAE-4B49-A727-A480B000E393}"/>
    <dgm:cxn modelId="{403CE3AD-889A-4792-AF62-C13C07BA29FB}" srcId="{44A98CC5-1247-4F17-938E-75B7AA8EC02A}" destId="{3B1810BE-6AE6-43E5-A71A-5C0110ABE797}" srcOrd="3" destOrd="0" parTransId="{FC847575-A961-406E-8047-F7045160AEA7}" sibTransId="{34D2069F-503A-4B0B-B36C-E3CFDD064BC0}"/>
    <dgm:cxn modelId="{AD17367E-6048-44B0-A1C9-2FED45359F42}" srcId="{44A98CC5-1247-4F17-938E-75B7AA8EC02A}" destId="{F4B0F861-955C-42C7-9E91-27B29FF56061}" srcOrd="6" destOrd="0" parTransId="{0AB3442E-F940-4D1B-A43F-95AE691E4312}" sibTransId="{B15DF776-16F8-4EE8-9E85-5A6824DEEAFD}"/>
    <dgm:cxn modelId="{B15195FA-55FD-48E8-A0D3-F5ECBE2D8C4C}" srcId="{3B1810BE-6AE6-43E5-A71A-5C0110ABE797}" destId="{3798B0E7-9EC1-46BC-BC5E-AAD08C5215EA}" srcOrd="0" destOrd="0" parTransId="{9736967F-7D4D-4132-9EDF-68AFCF751C9A}" sibTransId="{E6632BCB-DAF1-4A2E-947B-948CB7FF217D}"/>
    <dgm:cxn modelId="{ADDA3819-45BF-4D0B-B4F5-8AD50C0F1BE5}" type="presOf" srcId="{3B1810BE-6AE6-43E5-A71A-5C0110ABE797}" destId="{857E6B9D-F528-4D26-B62F-07FA992BE892}" srcOrd="0" destOrd="0" presId="urn:microsoft.com/office/officeart/2005/8/layout/chevron2"/>
    <dgm:cxn modelId="{AD9B73A3-5297-47EA-910E-3813FC7CA08E}" srcId="{2030629A-90BF-4277-86FF-81EE7E527F9E}" destId="{528C713D-8880-4DBB-A271-405E4644D166}" srcOrd="0" destOrd="0" parTransId="{17EBDF82-AB24-40FF-8FD7-714D8E09E0BC}" sibTransId="{3700A287-BEB5-488B-BBF3-786E51DDDBF3}"/>
    <dgm:cxn modelId="{9787DCB4-2527-414F-B64F-F09FDE8CE4C2}" type="presOf" srcId="{273133C5-844D-4153-9A7A-17F30C1F0082}" destId="{97C57CFF-8666-4ABE-9613-A1ADDC5A9B45}" srcOrd="0" destOrd="0" presId="urn:microsoft.com/office/officeart/2005/8/layout/chevron2"/>
    <dgm:cxn modelId="{D0AC0E0C-CF7B-430C-A0CA-D4AE13F72143}" type="presOf" srcId="{48F72C6D-BEE1-4956-A4C7-53934B53D237}" destId="{D68AB1E8-3ACB-4C91-AFF4-5C2E4B716F75}" srcOrd="0" destOrd="0" presId="urn:microsoft.com/office/officeart/2005/8/layout/chevron2"/>
    <dgm:cxn modelId="{FDDFDF31-36EC-465B-89CE-1EDCC3CCE3E1}" type="presOf" srcId="{771B31B7-2966-407D-87C7-A6339B2B5DCE}" destId="{05711D00-5482-4490-82FF-1D09E6F5FB00}" srcOrd="0" destOrd="1" presId="urn:microsoft.com/office/officeart/2005/8/layout/chevron2"/>
    <dgm:cxn modelId="{2725CE34-92CA-4DFB-817B-913A144B9885}" type="presOf" srcId="{6C49726E-AD7A-44FA-A877-99043FD4D565}" destId="{53760D61-3CC3-4A87-837B-493F5CFA49E3}" srcOrd="0" destOrd="0" presId="urn:microsoft.com/office/officeart/2005/8/layout/chevron2"/>
    <dgm:cxn modelId="{32BBD97C-FB6A-4622-B6A1-CDAD2526DFBD}" srcId="{F4B0F861-955C-42C7-9E91-27B29FF56061}" destId="{6C49726E-AD7A-44FA-A877-99043FD4D565}" srcOrd="0" destOrd="0" parTransId="{AA96250E-403F-4A63-BA14-DA40C96CC36B}" sibTransId="{C5514D22-E428-472F-BE14-A4CF84A2D603}"/>
    <dgm:cxn modelId="{C92F6762-1F9A-48F6-92A2-283AFCB2951E}" srcId="{44A98CC5-1247-4F17-938E-75B7AA8EC02A}" destId="{3A7C0CA6-35E4-4E45-8E4A-EAFA3246B3B0}" srcOrd="1" destOrd="0" parTransId="{C421E410-F048-46F6-BA8D-C53BE8F810E4}" sibTransId="{B24FF076-F187-4CC1-9C34-B8C54FA8FE15}"/>
    <dgm:cxn modelId="{7711C2B5-1E12-41CF-9CE7-BE3F3CD09B47}" srcId="{44A98CC5-1247-4F17-938E-75B7AA8EC02A}" destId="{0E24FDA5-C7FB-4C5F-BA28-34B0684D7C44}" srcOrd="2" destOrd="0" parTransId="{3360B535-F138-4BA4-A0BA-DD18B71E503F}" sibTransId="{FDDE45D6-B8F0-42B2-A7CB-A371611C3384}"/>
    <dgm:cxn modelId="{A300270F-0473-4DD0-BE38-181DD9CDDB24}" srcId="{3B1810BE-6AE6-43E5-A71A-5C0110ABE797}" destId="{771B31B7-2966-407D-87C7-A6339B2B5DCE}" srcOrd="1" destOrd="0" parTransId="{C1A2322B-F539-4120-AC46-E99ABAF30503}" sibTransId="{B0740989-9E08-456D-B645-114D4D5EB028}"/>
    <dgm:cxn modelId="{ED127B93-61D5-4C32-9FBE-ABC0317346C4}" type="presParOf" srcId="{8C9983EC-1D9D-476E-AD46-0D26FD3237C1}" destId="{3ED78959-0DD4-4256-B608-C23B907CEA1E}" srcOrd="0" destOrd="0" presId="urn:microsoft.com/office/officeart/2005/8/layout/chevron2"/>
    <dgm:cxn modelId="{698DE5A6-7537-4D69-93BE-353A31BFF2ED}" type="presParOf" srcId="{3ED78959-0DD4-4256-B608-C23B907CEA1E}" destId="{9EBC8816-9D47-4850-9100-4FEDB3728172}" srcOrd="0" destOrd="0" presId="urn:microsoft.com/office/officeart/2005/8/layout/chevron2"/>
    <dgm:cxn modelId="{798CE242-6CBE-41A7-9BF5-BDB6F62C811D}" type="presParOf" srcId="{3ED78959-0DD4-4256-B608-C23B907CEA1E}" destId="{B641C0F6-4EF4-4872-8CDF-FC34613BF68E}" srcOrd="1" destOrd="0" presId="urn:microsoft.com/office/officeart/2005/8/layout/chevron2"/>
    <dgm:cxn modelId="{C312D046-E40F-4D16-9AA9-71F181BC0D6F}" type="presParOf" srcId="{8C9983EC-1D9D-476E-AD46-0D26FD3237C1}" destId="{A09E59E5-3D4A-47AB-B9D2-419C003380ED}" srcOrd="1" destOrd="0" presId="urn:microsoft.com/office/officeart/2005/8/layout/chevron2"/>
    <dgm:cxn modelId="{98BDA3CF-6A61-4FAD-83AE-D9F4F04A0847}" type="presParOf" srcId="{8C9983EC-1D9D-476E-AD46-0D26FD3237C1}" destId="{F346BEFD-591F-44A9-8B0A-CA745563CCF2}" srcOrd="2" destOrd="0" presId="urn:microsoft.com/office/officeart/2005/8/layout/chevron2"/>
    <dgm:cxn modelId="{D39A89C4-CA70-44A8-A1AA-868E75123FFD}" type="presParOf" srcId="{F346BEFD-591F-44A9-8B0A-CA745563CCF2}" destId="{60625101-8D07-42F6-8DCB-66E4868F47BD}" srcOrd="0" destOrd="0" presId="urn:microsoft.com/office/officeart/2005/8/layout/chevron2"/>
    <dgm:cxn modelId="{B7409058-E69D-45E8-B754-4056727BBA53}" type="presParOf" srcId="{F346BEFD-591F-44A9-8B0A-CA745563CCF2}" destId="{4EA2EF63-61A2-4841-9944-23B0DB4D0B28}" srcOrd="1" destOrd="0" presId="urn:microsoft.com/office/officeart/2005/8/layout/chevron2"/>
    <dgm:cxn modelId="{176596BA-F87F-49FB-9763-FA7BA657CF6D}" type="presParOf" srcId="{8C9983EC-1D9D-476E-AD46-0D26FD3237C1}" destId="{92A0876B-0B86-4D25-8B8A-77CDA4FC1F40}" srcOrd="3" destOrd="0" presId="urn:microsoft.com/office/officeart/2005/8/layout/chevron2"/>
    <dgm:cxn modelId="{01BEFE8F-6DD3-4651-B4F9-EA89AB147DD8}" type="presParOf" srcId="{8C9983EC-1D9D-476E-AD46-0D26FD3237C1}" destId="{E02DC897-C9D2-49C5-830D-73957B162871}" srcOrd="4" destOrd="0" presId="urn:microsoft.com/office/officeart/2005/8/layout/chevron2"/>
    <dgm:cxn modelId="{B8065BF6-49F6-4B8D-91F0-B07D22C0F53F}" type="presParOf" srcId="{E02DC897-C9D2-49C5-830D-73957B162871}" destId="{4170CD29-DC6A-4A37-8E61-02C774C5B6AE}" srcOrd="0" destOrd="0" presId="urn:microsoft.com/office/officeart/2005/8/layout/chevron2"/>
    <dgm:cxn modelId="{16B0FB55-F47A-4A88-BEB4-F4B5816DDE52}" type="presParOf" srcId="{E02DC897-C9D2-49C5-830D-73957B162871}" destId="{B63EF2A2-9F2E-46A5-B239-F7A5D7FD847F}" srcOrd="1" destOrd="0" presId="urn:microsoft.com/office/officeart/2005/8/layout/chevron2"/>
    <dgm:cxn modelId="{9E25455E-3349-44E4-A6D6-DD7CCDCE4718}" type="presParOf" srcId="{8C9983EC-1D9D-476E-AD46-0D26FD3237C1}" destId="{D383B228-23DE-4830-AD63-DBEB18B036EF}" srcOrd="5" destOrd="0" presId="urn:microsoft.com/office/officeart/2005/8/layout/chevron2"/>
    <dgm:cxn modelId="{63F8CAA8-BEBC-4159-AAE6-F4C3F3F7461B}" type="presParOf" srcId="{8C9983EC-1D9D-476E-AD46-0D26FD3237C1}" destId="{6EA7A288-69B9-4D1E-9293-3C24FB1EA59F}" srcOrd="6" destOrd="0" presId="urn:microsoft.com/office/officeart/2005/8/layout/chevron2"/>
    <dgm:cxn modelId="{E61ED0B8-992A-4610-83B1-B9A09A9CF5CD}" type="presParOf" srcId="{6EA7A288-69B9-4D1E-9293-3C24FB1EA59F}" destId="{857E6B9D-F528-4D26-B62F-07FA992BE892}" srcOrd="0" destOrd="0" presId="urn:microsoft.com/office/officeart/2005/8/layout/chevron2"/>
    <dgm:cxn modelId="{F26B6E13-9E53-4D88-8591-3C7566DADD89}" type="presParOf" srcId="{6EA7A288-69B9-4D1E-9293-3C24FB1EA59F}" destId="{05711D00-5482-4490-82FF-1D09E6F5FB00}" srcOrd="1" destOrd="0" presId="urn:microsoft.com/office/officeart/2005/8/layout/chevron2"/>
    <dgm:cxn modelId="{A6191DA5-837F-4C57-AA53-8B75883F63BD}" type="presParOf" srcId="{8C9983EC-1D9D-476E-AD46-0D26FD3237C1}" destId="{9990E35D-B899-4935-9B2F-C0021C4085C6}" srcOrd="7" destOrd="0" presId="urn:microsoft.com/office/officeart/2005/8/layout/chevron2"/>
    <dgm:cxn modelId="{3C8355EE-66A4-4A80-94B3-B44389BEE35C}" type="presParOf" srcId="{8C9983EC-1D9D-476E-AD46-0D26FD3237C1}" destId="{8B80BE3A-DEA3-4456-A4AE-3EF5202CC070}" srcOrd="8" destOrd="0" presId="urn:microsoft.com/office/officeart/2005/8/layout/chevron2"/>
    <dgm:cxn modelId="{99F97EBB-7EAA-47EE-B299-505AE947F88C}" type="presParOf" srcId="{8B80BE3A-DEA3-4456-A4AE-3EF5202CC070}" destId="{754D814E-61C5-409D-AA10-F9F3BE132A25}" srcOrd="0" destOrd="0" presId="urn:microsoft.com/office/officeart/2005/8/layout/chevron2"/>
    <dgm:cxn modelId="{F1907052-15FC-486C-9593-1478A73F4163}" type="presParOf" srcId="{8B80BE3A-DEA3-4456-A4AE-3EF5202CC070}" destId="{6C24F024-98EF-4776-9C48-4E2BE5D45C37}" srcOrd="1" destOrd="0" presId="urn:microsoft.com/office/officeart/2005/8/layout/chevron2"/>
    <dgm:cxn modelId="{F19F2781-977A-414F-84DE-1932E0D61E27}" type="presParOf" srcId="{8C9983EC-1D9D-476E-AD46-0D26FD3237C1}" destId="{D7E70302-E604-49B8-BFD8-AB305F6F300F}" srcOrd="9" destOrd="0" presId="urn:microsoft.com/office/officeart/2005/8/layout/chevron2"/>
    <dgm:cxn modelId="{FE4F6D19-694C-49D3-8FCA-7B53656E4A80}" type="presParOf" srcId="{8C9983EC-1D9D-476E-AD46-0D26FD3237C1}" destId="{DC0CFA27-82AE-41CF-B62B-DA25AF166766}" srcOrd="10" destOrd="0" presId="urn:microsoft.com/office/officeart/2005/8/layout/chevron2"/>
    <dgm:cxn modelId="{3D75676D-9E25-498D-8A28-69FA7971ED4B}" type="presParOf" srcId="{DC0CFA27-82AE-41CF-B62B-DA25AF166766}" destId="{97C57CFF-8666-4ABE-9613-A1ADDC5A9B45}" srcOrd="0" destOrd="0" presId="urn:microsoft.com/office/officeart/2005/8/layout/chevron2"/>
    <dgm:cxn modelId="{C6221363-35BD-44B9-9DEF-4E271BE1D448}" type="presParOf" srcId="{DC0CFA27-82AE-41CF-B62B-DA25AF166766}" destId="{D68AB1E8-3ACB-4C91-AFF4-5C2E4B716F75}" srcOrd="1" destOrd="0" presId="urn:microsoft.com/office/officeart/2005/8/layout/chevron2"/>
    <dgm:cxn modelId="{913D6C5F-91BD-4173-AAB6-ED80EC794A9A}" type="presParOf" srcId="{8C9983EC-1D9D-476E-AD46-0D26FD3237C1}" destId="{4BA6C15B-5080-401A-8BC4-A51FBCA0FCDF}" srcOrd="11" destOrd="0" presId="urn:microsoft.com/office/officeart/2005/8/layout/chevron2"/>
    <dgm:cxn modelId="{ECE3A7C1-13C7-4B6E-9186-F4698BDCB2E2}" type="presParOf" srcId="{8C9983EC-1D9D-476E-AD46-0D26FD3237C1}" destId="{BDA28D62-E8A2-4E67-83E7-F35BF377C302}" srcOrd="12" destOrd="0" presId="urn:microsoft.com/office/officeart/2005/8/layout/chevron2"/>
    <dgm:cxn modelId="{D196B0B1-BC4D-4A3A-94D9-30FE5F95329F}" type="presParOf" srcId="{BDA28D62-E8A2-4E67-83E7-F35BF377C302}" destId="{D6D0E3BF-21DB-4F6A-85FC-18A1A7A5A813}" srcOrd="0" destOrd="0" presId="urn:microsoft.com/office/officeart/2005/8/layout/chevron2"/>
    <dgm:cxn modelId="{22ACDED1-B337-4F9B-8079-5BEF9450ADE0}" type="presParOf" srcId="{BDA28D62-E8A2-4E67-83E7-F35BF377C302}" destId="{53760D61-3CC3-4A87-837B-493F5CFA49E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3AFF8D-B81D-433B-80CD-3F0650A6E4C9}">
      <dsp:nvSpPr>
        <dsp:cNvPr id="0" name=""/>
        <dsp:cNvSpPr/>
      </dsp:nvSpPr>
      <dsp:spPr>
        <a:xfrm>
          <a:off x="5328958" y="3284967"/>
          <a:ext cx="3583972" cy="3241831"/>
        </a:xfrm>
        <a:prstGeom prst="ellipse">
          <a:avLst/>
        </a:prstGeom>
        <a:gradFill rotWithShape="1">
          <a:gsLst>
            <a:gs pos="0">
              <a:schemeClr val="accent2">
                <a:lumMod val="95000"/>
              </a:schemeClr>
            </a:gs>
            <a:gs pos="100000">
              <a:schemeClr val="accent2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/>
          <a:lightRig rig="flat" dir="t"/>
        </a:scene3d>
        <a:sp3d contourW="14605" prstMaterial="plastic">
          <a:bevelT w="50800"/>
          <a:contourClr>
            <a:schemeClr val="accent2">
              <a:shade val="30000"/>
              <a:satMod val="120000"/>
            </a:schemeClr>
          </a:contourClr>
        </a:sp3d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Основа формирования бюджета Пролетарского сельского поселения </a:t>
          </a:r>
          <a:r>
            <a:rPr lang="ru-RU" sz="2000" b="1" kern="1200" dirty="0" err="1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Красносулинского</a:t>
          </a:r>
          <a:r>
            <a:rPr lang="ru-RU" sz="20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 района на 2016 год</a:t>
          </a:r>
          <a:endParaRPr lang="ru-RU" sz="2000" b="1" kern="1200" dirty="0">
            <a:solidFill>
              <a:srgbClr val="C000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853819" y="3759722"/>
        <a:ext cx="2534250" cy="2292321"/>
      </dsp:txXfrm>
    </dsp:sp>
    <dsp:sp modelId="{17067642-1F58-47DC-922E-6DB8721D0AB9}">
      <dsp:nvSpPr>
        <dsp:cNvPr id="0" name=""/>
        <dsp:cNvSpPr/>
      </dsp:nvSpPr>
      <dsp:spPr>
        <a:xfrm rot="3206463">
          <a:off x="4556096" y="2488441"/>
          <a:ext cx="1715486" cy="676840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5">
                <a:lumMod val="95000"/>
              </a:schemeClr>
            </a:gs>
            <a:gs pos="100000">
              <a:schemeClr val="accent5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5">
              <a:shade val="30000"/>
              <a:satMod val="120000"/>
            </a:schemeClr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 rot="10800000">
        <a:off x="4597148" y="2542259"/>
        <a:ext cx="1512434" cy="406104"/>
      </dsp:txXfrm>
    </dsp:sp>
    <dsp:sp modelId="{B2534386-6E6D-4B9B-AEBE-FF1F78CC23B3}">
      <dsp:nvSpPr>
        <dsp:cNvPr id="0" name=""/>
        <dsp:cNvSpPr/>
      </dsp:nvSpPr>
      <dsp:spPr>
        <a:xfrm>
          <a:off x="2807320" y="75507"/>
          <a:ext cx="2438416" cy="2123596"/>
        </a:xfrm>
        <a:prstGeom prst="ellipse">
          <a:avLst/>
        </a:prstGeom>
        <a:gradFill rotWithShape="1">
          <a:gsLst>
            <a:gs pos="28000">
              <a:schemeClr val="accent2">
                <a:tint val="18000"/>
                <a:satMod val="120000"/>
                <a:lumMod val="88000"/>
              </a:schemeClr>
            </a:gs>
            <a:gs pos="100000">
              <a:schemeClr val="accent2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2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 dirty="0" smtClean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Основные направления бюджетной и налоговой политики Пролетарского сельского поселения на 2016- 208 годы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ru-RU" sz="900" i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Постановление Администрации Пролетарского сельского поселения от 18.11.2015 №177)</a:t>
          </a:r>
          <a:endParaRPr lang="ru-RU" sz="900" i="1" kern="1200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164418" y="386500"/>
        <a:ext cx="1724220" cy="1501610"/>
      </dsp:txXfrm>
    </dsp:sp>
    <dsp:sp modelId="{EFC4F846-C7EA-4AE5-AC23-D30092E2E0E2}">
      <dsp:nvSpPr>
        <dsp:cNvPr id="0" name=""/>
        <dsp:cNvSpPr/>
      </dsp:nvSpPr>
      <dsp:spPr>
        <a:xfrm rot="5919922">
          <a:off x="6510631" y="2435045"/>
          <a:ext cx="1018585" cy="643552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5">
                <a:lumMod val="95000"/>
              </a:schemeClr>
            </a:gs>
            <a:gs pos="100000">
              <a:schemeClr val="accent5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5">
              <a:shade val="30000"/>
              <a:satMod val="120000"/>
            </a:schemeClr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900" kern="1200">
            <a:solidFill>
              <a:srgbClr val="C00000"/>
            </a:solidFill>
          </a:endParaRPr>
        </a:p>
      </dsp:txBody>
      <dsp:txXfrm>
        <a:off x="6621708" y="2468324"/>
        <a:ext cx="825519" cy="386132"/>
      </dsp:txXfrm>
    </dsp:sp>
    <dsp:sp modelId="{62D9C663-4D2C-4998-B2E8-5A3352F55B40}">
      <dsp:nvSpPr>
        <dsp:cNvPr id="0" name=""/>
        <dsp:cNvSpPr/>
      </dsp:nvSpPr>
      <dsp:spPr>
        <a:xfrm>
          <a:off x="6409077" y="44631"/>
          <a:ext cx="2291945" cy="2185622"/>
        </a:xfrm>
        <a:prstGeom prst="ellipse">
          <a:avLst/>
        </a:prstGeom>
        <a:gradFill rotWithShape="1">
          <a:gsLst>
            <a:gs pos="28000">
              <a:schemeClr val="accent2">
                <a:tint val="18000"/>
                <a:satMod val="120000"/>
                <a:lumMod val="88000"/>
              </a:schemeClr>
            </a:gs>
            <a:gs pos="100000">
              <a:schemeClr val="accent2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2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Муниципальные программы Пролетарского сельского поселения</a:t>
          </a:r>
          <a:endParaRPr lang="ru-RU" sz="1100" b="1" kern="1200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6744725" y="364708"/>
        <a:ext cx="1620649" cy="1545468"/>
      </dsp:txXfrm>
    </dsp:sp>
    <dsp:sp modelId="{2C0EE4F9-7290-4017-B17C-8AD6F1ABBD8E}">
      <dsp:nvSpPr>
        <dsp:cNvPr id="0" name=""/>
        <dsp:cNvSpPr/>
      </dsp:nvSpPr>
      <dsp:spPr>
        <a:xfrm rot="21364749">
          <a:off x="2786243" y="5006007"/>
          <a:ext cx="2354642" cy="575413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5">
                <a:lumMod val="95000"/>
              </a:schemeClr>
            </a:gs>
            <a:gs pos="100000">
              <a:schemeClr val="accent5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5">
              <a:shade val="30000"/>
              <a:satMod val="120000"/>
            </a:schemeClr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 rot="10800000">
        <a:off x="2786445" y="5126992"/>
        <a:ext cx="2182018" cy="345247"/>
      </dsp:txXfrm>
    </dsp:sp>
    <dsp:sp modelId="{5159D283-33A8-4DCA-9E72-2E111596A11B}">
      <dsp:nvSpPr>
        <dsp:cNvPr id="0" name=""/>
        <dsp:cNvSpPr/>
      </dsp:nvSpPr>
      <dsp:spPr>
        <a:xfrm>
          <a:off x="136150" y="4040832"/>
          <a:ext cx="2456495" cy="2364419"/>
        </a:xfrm>
        <a:prstGeom prst="ellipse">
          <a:avLst/>
        </a:prstGeom>
        <a:gradFill rotWithShape="1">
          <a:gsLst>
            <a:gs pos="28000">
              <a:schemeClr val="accent2">
                <a:tint val="18000"/>
                <a:satMod val="120000"/>
                <a:lumMod val="88000"/>
              </a:schemeClr>
            </a:gs>
            <a:gs pos="100000">
              <a:schemeClr val="accent2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2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Основные направления бюджетной и налоговой политики Ростовской области на 2016- 2018 годы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b="1" i="1" kern="1200" dirty="0" smtClean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i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(Постановление ПРО от 11.11.2015 №86)</a:t>
          </a:r>
          <a:endParaRPr lang="ru-RU" sz="900" i="1" kern="1200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95895" y="4387093"/>
        <a:ext cx="1737005" cy="1671897"/>
      </dsp:txXfrm>
    </dsp:sp>
    <dsp:sp modelId="{97E0484C-E2E1-43FE-9420-A54610297550}">
      <dsp:nvSpPr>
        <dsp:cNvPr id="0" name=""/>
        <dsp:cNvSpPr/>
      </dsp:nvSpPr>
      <dsp:spPr>
        <a:xfrm rot="1392270">
          <a:off x="3200230" y="3462372"/>
          <a:ext cx="2119108" cy="595055"/>
        </a:xfrm>
        <a:prstGeom prst="rightArrow">
          <a:avLst>
            <a:gd name="adj1" fmla="val 60000"/>
            <a:gd name="adj2" fmla="val 50000"/>
          </a:avLst>
        </a:prstGeom>
        <a:gradFill rotWithShape="1">
          <a:gsLst>
            <a:gs pos="0">
              <a:schemeClr val="accent5">
                <a:lumMod val="95000"/>
              </a:schemeClr>
            </a:gs>
            <a:gs pos="100000">
              <a:schemeClr val="accent5">
                <a:shade val="82000"/>
                <a:satMod val="125000"/>
                <a:lumMod val="74000"/>
              </a:schemeClr>
            </a:gs>
          </a:gsLst>
          <a:lin ang="5400000" scaled="0"/>
        </a:gradFill>
        <a:ln>
          <a:noFill/>
        </a:ln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accent5">
              <a:shade val="30000"/>
              <a:satMod val="120000"/>
            </a:schemeClr>
          </a:contourClr>
        </a:sp3d>
      </dsp:spPr>
      <dsp:style>
        <a:lnRef idx="0">
          <a:schemeClr val="accent5"/>
        </a:lnRef>
        <a:fillRef idx="3">
          <a:schemeClr val="accent5"/>
        </a:fillRef>
        <a:effectRef idx="3">
          <a:schemeClr val="accent5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 rot="10800000">
        <a:off x="3207451" y="3546214"/>
        <a:ext cx="1940592" cy="357033"/>
      </dsp:txXfrm>
    </dsp:sp>
    <dsp:sp modelId="{294BC738-1185-435F-B5BC-E6592CD77388}">
      <dsp:nvSpPr>
        <dsp:cNvPr id="0" name=""/>
        <dsp:cNvSpPr/>
      </dsp:nvSpPr>
      <dsp:spPr>
        <a:xfrm>
          <a:off x="720445" y="1556795"/>
          <a:ext cx="2458665" cy="2264485"/>
        </a:xfrm>
        <a:prstGeom prst="ellipse">
          <a:avLst/>
        </a:prstGeom>
        <a:gradFill rotWithShape="1">
          <a:gsLst>
            <a:gs pos="28000">
              <a:schemeClr val="accent2">
                <a:tint val="18000"/>
                <a:satMod val="120000"/>
                <a:lumMod val="88000"/>
              </a:schemeClr>
            </a:gs>
            <a:gs pos="100000">
              <a:schemeClr val="accent2">
                <a:tint val="40000"/>
                <a:satMod val="100000"/>
                <a:lumMod val="78000"/>
              </a:schemeClr>
            </a:gs>
          </a:gsLst>
          <a:lin ang="5400000" scaled="0"/>
        </a:gradFill>
        <a:ln w="9525" cap="flat" cmpd="sng" algn="ctr">
          <a:solidFill>
            <a:schemeClr val="accent2"/>
          </a:solidFill>
          <a:prstDash val="solid"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Прогноз социально – экономического развития Пролетарского сельского поселения на 2016 год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i="1" kern="12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rPr>
            <a:t>(Постановление Администрации Пролетарского сельского поселения от 04.06.2015 №65)</a:t>
          </a:r>
          <a:endParaRPr lang="ru-RU" sz="900" i="1" kern="1200" dirty="0">
            <a:solidFill>
              <a:srgbClr val="7030A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080508" y="1888421"/>
        <a:ext cx="1738539" cy="16012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75BEA4-3AC9-4661-A7F7-A96AAE797ADB}">
      <dsp:nvSpPr>
        <dsp:cNvPr id="0" name=""/>
        <dsp:cNvSpPr/>
      </dsp:nvSpPr>
      <dsp:spPr>
        <a:xfrm>
          <a:off x="0" y="735213"/>
          <a:ext cx="8376592" cy="4319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A01AB2-9131-4F78-90BD-2150C31673AB}">
      <dsp:nvSpPr>
        <dsp:cNvPr id="0" name=""/>
        <dsp:cNvSpPr/>
      </dsp:nvSpPr>
      <dsp:spPr>
        <a:xfrm>
          <a:off x="428303" y="68924"/>
          <a:ext cx="7307998" cy="895564"/>
        </a:xfrm>
        <a:prstGeom prst="roundRect">
          <a:avLst/>
        </a:prstGeom>
        <a:gradFill rotWithShape="0">
          <a:gsLst>
            <a:gs pos="28000">
              <a:schemeClr val="accent1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1631" tIns="0" rIns="221631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обязательств;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72021" y="112642"/>
        <a:ext cx="7220562" cy="808128"/>
      </dsp:txXfrm>
    </dsp:sp>
    <dsp:sp modelId="{62AAB5BB-11A6-44A3-9FF9-55B18AEC7217}">
      <dsp:nvSpPr>
        <dsp:cNvPr id="0" name=""/>
        <dsp:cNvSpPr/>
      </dsp:nvSpPr>
      <dsp:spPr>
        <a:xfrm>
          <a:off x="0" y="1898160"/>
          <a:ext cx="8376592" cy="4319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4B4E019-FE73-4E22-90E2-33027090F551}">
      <dsp:nvSpPr>
        <dsp:cNvPr id="0" name=""/>
        <dsp:cNvSpPr/>
      </dsp:nvSpPr>
      <dsp:spPr>
        <a:xfrm>
          <a:off x="468867" y="1256538"/>
          <a:ext cx="7307998" cy="899427"/>
        </a:xfrm>
        <a:prstGeom prst="roundRect">
          <a:avLst/>
        </a:prstGeom>
        <a:gradFill rotWithShape="0">
          <a:gsLst>
            <a:gs pos="28000">
              <a:schemeClr val="accent1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1631" tIns="0" rIns="221631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повышение эффективности бюджетной политики, в том числе за счет роста эффективности бюджетных расходов;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12773" y="1300444"/>
        <a:ext cx="7220186" cy="811615"/>
      </dsp:txXfrm>
    </dsp:sp>
    <dsp:sp modelId="{3E23BFF3-9A5C-49DF-8533-F59547B9833E}">
      <dsp:nvSpPr>
        <dsp:cNvPr id="0" name=""/>
        <dsp:cNvSpPr/>
      </dsp:nvSpPr>
      <dsp:spPr>
        <a:xfrm>
          <a:off x="0" y="2841464"/>
          <a:ext cx="8376592" cy="4319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A5D775-7B60-42E1-A097-24EA505363CB}">
      <dsp:nvSpPr>
        <dsp:cNvPr id="0" name=""/>
        <dsp:cNvSpPr/>
      </dsp:nvSpPr>
      <dsp:spPr>
        <a:xfrm>
          <a:off x="418829" y="2427360"/>
          <a:ext cx="7307998" cy="679784"/>
        </a:xfrm>
        <a:prstGeom prst="roundRect">
          <a:avLst/>
        </a:prstGeom>
        <a:gradFill rotWithShape="0">
          <a:gsLst>
            <a:gs pos="28000">
              <a:schemeClr val="accent1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1631" tIns="0" rIns="221631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соответствие финансовых возможностей Пролетарского сельского поселения ключевым направлениям развития;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52013" y="2460544"/>
        <a:ext cx="7241630" cy="613416"/>
      </dsp:txXfrm>
    </dsp:sp>
    <dsp:sp modelId="{4B11C7A3-022B-46E8-B1F4-2C4F2D378793}">
      <dsp:nvSpPr>
        <dsp:cNvPr id="0" name=""/>
        <dsp:cNvSpPr/>
      </dsp:nvSpPr>
      <dsp:spPr>
        <a:xfrm>
          <a:off x="0" y="3638339"/>
          <a:ext cx="8376592" cy="4319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ECF9FA-A934-41FD-B4EB-3B66AC1DA9E8}">
      <dsp:nvSpPr>
        <dsp:cNvPr id="0" name=""/>
        <dsp:cNvSpPr/>
      </dsp:nvSpPr>
      <dsp:spPr>
        <a:xfrm>
          <a:off x="418829" y="3370664"/>
          <a:ext cx="7307998" cy="531360"/>
        </a:xfrm>
        <a:prstGeom prst="roundRect">
          <a:avLst/>
        </a:prstGeom>
        <a:gradFill rotWithShape="0">
          <a:gsLst>
            <a:gs pos="28000">
              <a:schemeClr val="accent1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1631" tIns="0" rIns="221631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повышение роли бюджетной политики для поддержки экономического роста;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4768" y="3396603"/>
        <a:ext cx="7256120" cy="479482"/>
      </dsp:txXfrm>
    </dsp:sp>
    <dsp:sp modelId="{16E77FBC-50C5-498E-845F-BF38A9E2658B}">
      <dsp:nvSpPr>
        <dsp:cNvPr id="0" name=""/>
        <dsp:cNvSpPr/>
      </dsp:nvSpPr>
      <dsp:spPr>
        <a:xfrm>
          <a:off x="0" y="4431224"/>
          <a:ext cx="8376592" cy="4319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2AF196-8A48-464F-B356-CCD6B64E52E7}">
      <dsp:nvSpPr>
        <dsp:cNvPr id="0" name=""/>
        <dsp:cNvSpPr/>
      </dsp:nvSpPr>
      <dsp:spPr>
        <a:xfrm>
          <a:off x="418829" y="4165544"/>
          <a:ext cx="7307998" cy="531360"/>
        </a:xfrm>
        <a:prstGeom prst="roundRect">
          <a:avLst/>
        </a:prstGeom>
        <a:gradFill rotWithShape="0">
          <a:gsLst>
            <a:gs pos="28000">
              <a:schemeClr val="accent1">
                <a:hueOff val="0"/>
                <a:satOff val="0"/>
                <a:lumOff val="0"/>
                <a:alphaOff val="0"/>
                <a:tint val="18000"/>
                <a:satMod val="120000"/>
                <a:lumMod val="8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0000"/>
                <a:satMod val="100000"/>
                <a:lumMod val="78000"/>
              </a:schemeClr>
            </a:gs>
          </a:gsLst>
          <a:lin ang="5400000" scaled="0"/>
        </a:gradFill>
        <a:ln>
          <a:noFill/>
        </a:ln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1631" tIns="0" rIns="221631" bIns="0" numCol="1" spcCol="1270" anchor="ctr" anchorCtr="0">
          <a:noAutofit/>
        </a:bodyPr>
        <a:lstStyle/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itchFamily="18" charset="0"/>
              <a:cs typeface="Times New Roman" pitchFamily="18" charset="0"/>
            </a:rPr>
            <a:t>повышение прозрачности и открытости бюджетного процесса в Пролетарском сельском поселении.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4768" y="4191483"/>
        <a:ext cx="7256120" cy="47948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BC8816-9D47-4850-9100-4FEDB3728172}">
      <dsp:nvSpPr>
        <dsp:cNvPr id="0" name=""/>
        <dsp:cNvSpPr/>
      </dsp:nvSpPr>
      <dsp:spPr>
        <a:xfrm rot="5400000">
          <a:off x="-120200" y="123696"/>
          <a:ext cx="801335" cy="56093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1</a:t>
          </a:r>
          <a:endParaRPr lang="ru-RU" sz="1600" kern="1200" dirty="0"/>
        </a:p>
      </dsp:txBody>
      <dsp:txXfrm rot="-5400000">
        <a:off x="1" y="283962"/>
        <a:ext cx="560934" cy="240401"/>
      </dsp:txXfrm>
    </dsp:sp>
    <dsp:sp modelId="{B641C0F6-4EF4-4872-8CDF-FC34613BF68E}">
      <dsp:nvSpPr>
        <dsp:cNvPr id="0" name=""/>
        <dsp:cNvSpPr/>
      </dsp:nvSpPr>
      <dsp:spPr>
        <a:xfrm rot="5400000">
          <a:off x="4220161" y="-3655731"/>
          <a:ext cx="520867" cy="78393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Муниципальная программа Пролетарского сельского поселения «Управление финансами» </a:t>
          </a:r>
          <a:r>
            <a:rPr lang="ru-RU" sz="12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3 969,9 </a:t>
          </a:r>
          <a:r>
            <a:rPr lang="ru-RU" sz="1200" kern="1200" dirty="0" err="1" smtClean="0">
              <a:latin typeface="Times New Roman" pitchFamily="18" charset="0"/>
              <a:cs typeface="Times New Roman" pitchFamily="18" charset="0"/>
            </a:rPr>
            <a:t>тыс.руб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560935" y="28923"/>
        <a:ext cx="7813894" cy="470013"/>
      </dsp:txXfrm>
    </dsp:sp>
    <dsp:sp modelId="{60625101-8D07-42F6-8DCB-66E4868F47BD}">
      <dsp:nvSpPr>
        <dsp:cNvPr id="0" name=""/>
        <dsp:cNvSpPr/>
      </dsp:nvSpPr>
      <dsp:spPr>
        <a:xfrm rot="5400000">
          <a:off x="-120200" y="841069"/>
          <a:ext cx="801335" cy="56093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2</a:t>
          </a:r>
          <a:endParaRPr lang="ru-RU" sz="1600" kern="1200" dirty="0"/>
        </a:p>
      </dsp:txBody>
      <dsp:txXfrm rot="-5400000">
        <a:off x="1" y="1001335"/>
        <a:ext cx="560934" cy="240401"/>
      </dsp:txXfrm>
    </dsp:sp>
    <dsp:sp modelId="{4EA2EF63-61A2-4841-9944-23B0DB4D0B28}">
      <dsp:nvSpPr>
        <dsp:cNvPr id="0" name=""/>
        <dsp:cNvSpPr/>
      </dsp:nvSpPr>
      <dsp:spPr>
        <a:xfrm rot="5400000">
          <a:off x="4220161" y="-2938357"/>
          <a:ext cx="520867" cy="78393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Муниципальная программа Пролетарского сельского поселения «Муниципальная политика» </a:t>
          </a:r>
          <a:r>
            <a:rPr lang="ru-RU" sz="12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116,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2 </a:t>
          </a:r>
          <a:r>
            <a:rPr lang="ru-RU" sz="1200" kern="1200" dirty="0" err="1" smtClean="0">
              <a:latin typeface="Times New Roman" pitchFamily="18" charset="0"/>
              <a:cs typeface="Times New Roman" pitchFamily="18" charset="0"/>
            </a:rPr>
            <a:t>тыс.руб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560935" y="746297"/>
        <a:ext cx="7813894" cy="470013"/>
      </dsp:txXfrm>
    </dsp:sp>
    <dsp:sp modelId="{4170CD29-DC6A-4A37-8E61-02C774C5B6AE}">
      <dsp:nvSpPr>
        <dsp:cNvPr id="0" name=""/>
        <dsp:cNvSpPr/>
      </dsp:nvSpPr>
      <dsp:spPr>
        <a:xfrm rot="5400000">
          <a:off x="-120200" y="1558443"/>
          <a:ext cx="801335" cy="56093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3</a:t>
          </a:r>
          <a:endParaRPr lang="ru-RU" sz="1600" kern="1200" dirty="0"/>
        </a:p>
      </dsp:txBody>
      <dsp:txXfrm rot="-5400000">
        <a:off x="1" y="1718709"/>
        <a:ext cx="560934" cy="240401"/>
      </dsp:txXfrm>
    </dsp:sp>
    <dsp:sp modelId="{B63EF2A2-9F2E-46A5-B239-F7A5D7FD847F}">
      <dsp:nvSpPr>
        <dsp:cNvPr id="0" name=""/>
        <dsp:cNvSpPr/>
      </dsp:nvSpPr>
      <dsp:spPr>
        <a:xfrm rot="5400000">
          <a:off x="4220161" y="-2220983"/>
          <a:ext cx="520867" cy="78393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Муниципальная программа Пролетарского сельского поселения «Защита населения и территории от чрезвычайных ситуаций, обеспечение пожарной безопасности и безопасности людей на водных объектах» </a:t>
          </a:r>
          <a:r>
            <a:rPr lang="ru-RU" sz="12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163,4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 smtClean="0">
              <a:latin typeface="Times New Roman" pitchFamily="18" charset="0"/>
              <a:cs typeface="Times New Roman" pitchFamily="18" charset="0"/>
            </a:rPr>
            <a:t>тыс.руб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560935" y="1463671"/>
        <a:ext cx="7813894" cy="470013"/>
      </dsp:txXfrm>
    </dsp:sp>
    <dsp:sp modelId="{857E6B9D-F528-4D26-B62F-07FA992BE892}">
      <dsp:nvSpPr>
        <dsp:cNvPr id="0" name=""/>
        <dsp:cNvSpPr/>
      </dsp:nvSpPr>
      <dsp:spPr>
        <a:xfrm rot="5400000">
          <a:off x="-120200" y="2275816"/>
          <a:ext cx="801335" cy="56093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4</a:t>
          </a:r>
          <a:endParaRPr lang="ru-RU" sz="1600" kern="1200" dirty="0"/>
        </a:p>
      </dsp:txBody>
      <dsp:txXfrm rot="-5400000">
        <a:off x="1" y="2436082"/>
        <a:ext cx="560934" cy="240401"/>
      </dsp:txXfrm>
    </dsp:sp>
    <dsp:sp modelId="{05711D00-5482-4490-82FF-1D09E6F5FB00}">
      <dsp:nvSpPr>
        <dsp:cNvPr id="0" name=""/>
        <dsp:cNvSpPr/>
      </dsp:nvSpPr>
      <dsp:spPr>
        <a:xfrm rot="5400000">
          <a:off x="4220161" y="-1503610"/>
          <a:ext cx="520867" cy="78393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Муниципальная программа Пролетарского сельского поселения «Развитие транспортной системы» </a:t>
          </a:r>
          <a:r>
            <a:rPr lang="ru-RU" sz="12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1 012,9 </a:t>
          </a:r>
          <a:r>
            <a:rPr lang="ru-RU" sz="1200" kern="1200" dirty="0" err="1" smtClean="0">
              <a:latin typeface="Times New Roman" pitchFamily="18" charset="0"/>
              <a:cs typeface="Times New Roman" pitchFamily="18" charset="0"/>
            </a:rPr>
            <a:t>тыс.руб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560935" y="2181044"/>
        <a:ext cx="7813894" cy="470013"/>
      </dsp:txXfrm>
    </dsp:sp>
    <dsp:sp modelId="{754D814E-61C5-409D-AA10-F9F3BE132A25}">
      <dsp:nvSpPr>
        <dsp:cNvPr id="0" name=""/>
        <dsp:cNvSpPr/>
      </dsp:nvSpPr>
      <dsp:spPr>
        <a:xfrm rot="5400000">
          <a:off x="-120200" y="2993190"/>
          <a:ext cx="801335" cy="56093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5</a:t>
          </a:r>
          <a:endParaRPr lang="ru-RU" sz="1600" kern="1200" dirty="0"/>
        </a:p>
      </dsp:txBody>
      <dsp:txXfrm rot="-5400000">
        <a:off x="1" y="3153456"/>
        <a:ext cx="560934" cy="240401"/>
      </dsp:txXfrm>
    </dsp:sp>
    <dsp:sp modelId="{6C24F024-98EF-4776-9C48-4E2BE5D45C37}">
      <dsp:nvSpPr>
        <dsp:cNvPr id="0" name=""/>
        <dsp:cNvSpPr/>
      </dsp:nvSpPr>
      <dsp:spPr>
        <a:xfrm rot="5400000">
          <a:off x="4220161" y="-786236"/>
          <a:ext cx="520867" cy="78393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Муниципальная программа Пролетарского сельского поселения «Благоустройство территории и жилищно- коммунальное хозяйство» </a:t>
          </a:r>
          <a:r>
            <a:rPr lang="ru-RU" sz="12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1 886,0 </a:t>
          </a:r>
          <a:r>
            <a:rPr lang="ru-RU" sz="1200" kern="1200" dirty="0" err="1" smtClean="0">
              <a:latin typeface="Times New Roman" pitchFamily="18" charset="0"/>
              <a:cs typeface="Times New Roman" pitchFamily="18" charset="0"/>
            </a:rPr>
            <a:t>тыс.руб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560935" y="2898418"/>
        <a:ext cx="7813894" cy="470013"/>
      </dsp:txXfrm>
    </dsp:sp>
    <dsp:sp modelId="{97C57CFF-8666-4ABE-9613-A1ADDC5A9B45}">
      <dsp:nvSpPr>
        <dsp:cNvPr id="0" name=""/>
        <dsp:cNvSpPr/>
      </dsp:nvSpPr>
      <dsp:spPr>
        <a:xfrm rot="5400000">
          <a:off x="-120200" y="3710563"/>
          <a:ext cx="801335" cy="56093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6</a:t>
          </a:r>
          <a:endParaRPr lang="ru-RU" sz="1600" kern="1200" dirty="0"/>
        </a:p>
      </dsp:txBody>
      <dsp:txXfrm rot="-5400000">
        <a:off x="1" y="3870829"/>
        <a:ext cx="560934" cy="240401"/>
      </dsp:txXfrm>
    </dsp:sp>
    <dsp:sp modelId="{D68AB1E8-3ACB-4C91-AFF4-5C2E4B716F75}">
      <dsp:nvSpPr>
        <dsp:cNvPr id="0" name=""/>
        <dsp:cNvSpPr/>
      </dsp:nvSpPr>
      <dsp:spPr>
        <a:xfrm rot="5400000">
          <a:off x="4220161" y="-68863"/>
          <a:ext cx="520867" cy="78393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Муниципальная программа Пролетарского сельского поселения «Развитие культуры» </a:t>
          </a:r>
          <a:r>
            <a:rPr lang="ru-RU" sz="12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1 941,5 </a:t>
          </a:r>
          <a:r>
            <a:rPr lang="ru-RU" sz="1200" kern="1200" dirty="0" err="1" smtClean="0">
              <a:latin typeface="Times New Roman" pitchFamily="18" charset="0"/>
              <a:cs typeface="Times New Roman" pitchFamily="18" charset="0"/>
            </a:rPr>
            <a:t>тыс.руб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560935" y="3615791"/>
        <a:ext cx="7813894" cy="470013"/>
      </dsp:txXfrm>
    </dsp:sp>
    <dsp:sp modelId="{D6D0E3BF-21DB-4F6A-85FC-18A1A7A5A813}">
      <dsp:nvSpPr>
        <dsp:cNvPr id="0" name=""/>
        <dsp:cNvSpPr/>
      </dsp:nvSpPr>
      <dsp:spPr>
        <a:xfrm rot="5400000">
          <a:off x="-120200" y="4427937"/>
          <a:ext cx="801335" cy="56093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7</a:t>
          </a:r>
          <a:endParaRPr lang="ru-RU" sz="1600" kern="1200" dirty="0"/>
        </a:p>
      </dsp:txBody>
      <dsp:txXfrm rot="-5400000">
        <a:off x="1" y="4588203"/>
        <a:ext cx="560934" cy="240401"/>
      </dsp:txXfrm>
    </dsp:sp>
    <dsp:sp modelId="{53760D61-3CC3-4A87-837B-493F5CFA49E3}">
      <dsp:nvSpPr>
        <dsp:cNvPr id="0" name=""/>
        <dsp:cNvSpPr/>
      </dsp:nvSpPr>
      <dsp:spPr>
        <a:xfrm rot="5400000">
          <a:off x="4220161" y="648510"/>
          <a:ext cx="520867" cy="783932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Муниципальная программа Пролетарского сельского поселения «Развитие физической культуры и спорта»  </a:t>
          </a:r>
          <a:r>
            <a:rPr lang="ru-RU" sz="1200" b="1" kern="12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rPr>
            <a:t>7,6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kern="1200" dirty="0" err="1" smtClean="0">
              <a:latin typeface="Times New Roman" pitchFamily="18" charset="0"/>
              <a:cs typeface="Times New Roman" pitchFamily="18" charset="0"/>
            </a:rPr>
            <a:t>тыс.руб</a:t>
          </a:r>
          <a:r>
            <a:rPr lang="ru-RU" sz="120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2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560935" y="4333164"/>
        <a:ext cx="7813894" cy="4700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4D0D-7949-4227-B89E-A06E51E75FEF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2E90-56B8-4056-9169-10BC6A40AD9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4D0D-7949-4227-B89E-A06E51E75FEF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2E90-56B8-4056-9169-10BC6A40AD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4D0D-7949-4227-B89E-A06E51E75FEF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2E90-56B8-4056-9169-10BC6A40AD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4D0D-7949-4227-B89E-A06E51E75FEF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2E90-56B8-4056-9169-10BC6A40AD9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4D0D-7949-4227-B89E-A06E51E75FEF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2E90-56B8-4056-9169-10BC6A40AD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4D0D-7949-4227-B89E-A06E51E75FEF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2E90-56B8-4056-9169-10BC6A40AD9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4D0D-7949-4227-B89E-A06E51E75FEF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2E90-56B8-4056-9169-10BC6A40AD9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4D0D-7949-4227-B89E-A06E51E75FEF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2E90-56B8-4056-9169-10BC6A40AD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4D0D-7949-4227-B89E-A06E51E75FEF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2E90-56B8-4056-9169-10BC6A40AD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4D0D-7949-4227-B89E-A06E51E75FEF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2E90-56B8-4056-9169-10BC6A40AD9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54D0D-7949-4227-B89E-A06E51E75FEF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52E90-56B8-4056-9169-10BC6A40AD9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4954D0D-7949-4227-B89E-A06E51E75FEF}" type="datetimeFigureOut">
              <a:rPr lang="ru-RU" smtClean="0"/>
              <a:t>09.02.2016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C852E90-56B8-4056-9169-10BC6A40AD9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3284984"/>
            <a:ext cx="3960440" cy="1224136"/>
          </a:xfrm>
        </p:spPr>
        <p:txBody>
          <a:bodyPr>
            <a:prstTxWarp prst="textPlain">
              <a:avLst/>
            </a:prstTxWarp>
            <a:normAutofit/>
          </a:bodyPr>
          <a:lstStyle/>
          <a:p>
            <a:pPr algn="ctr"/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БЮДЖЕТ </a:t>
            </a:r>
          </a:p>
          <a:p>
            <a:pPr algn="ctr"/>
            <a:r>
              <a:rPr lang="ru-R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ДЛЯ ГРАЖДАН</a:t>
            </a:r>
            <a:endParaRPr lang="ru-RU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:\Фото конкурс\P7280026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2" t="10468" r="14382" b="22571"/>
          <a:stretch/>
        </p:blipFill>
        <p:spPr bwMode="auto">
          <a:xfrm>
            <a:off x="3635894" y="5013176"/>
            <a:ext cx="2385427" cy="17114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:\Фото конкурс\IMG_703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21" y="1556792"/>
            <a:ext cx="2615417" cy="19615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:\Фото конкурс\P728004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676" y="4725144"/>
            <a:ext cx="2260415" cy="175589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F:\Фото конкурс\P728005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110" y="4725144"/>
            <a:ext cx="2520280" cy="189021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4188" y="81716"/>
            <a:ext cx="8208911" cy="1034129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ru-RU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БЮДЖЕТ </a:t>
            </a:r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ПРОЛЕТАРСКОГО </a:t>
            </a:r>
            <a:r>
              <a:rPr lang="ru-RU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СЕЛЬСКОГО ПОСЕЛЕНИЯ </a:t>
            </a:r>
          </a:p>
          <a:p>
            <a:pPr lvl="0" algn="ctr">
              <a:spcBef>
                <a:spcPct val="20000"/>
              </a:spcBef>
            </a:pPr>
            <a:r>
              <a:rPr lang="ru-RU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КРАСНОСУЛИНСКОГО РАЙОНА </a:t>
            </a:r>
          </a:p>
          <a:p>
            <a:pPr lvl="0" algn="ctr">
              <a:spcBef>
                <a:spcPct val="20000"/>
              </a:spcBef>
            </a:pPr>
            <a:r>
              <a:rPr lang="ru-RU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 2016 ГОД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1030" name="Picture 6" descr="F:\Фото конкурс\P5080093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7" y="1556792"/>
            <a:ext cx="2607174" cy="195538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F:\Фото конкурс\P6120004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0511" y="1268760"/>
            <a:ext cx="2376264" cy="178219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238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67103" y="188640"/>
            <a:ext cx="7879678" cy="92333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</a:rPr>
              <a:t>Расходы бюджета поселения, </a:t>
            </a:r>
            <a:r>
              <a:rPr lang="ru-RU" i="1" dirty="0" smtClean="0">
                <a:solidFill>
                  <a:srgbClr val="C00000"/>
                </a:solidFill>
              </a:rPr>
              <a:t/>
            </a:r>
            <a:br>
              <a:rPr lang="ru-RU" i="1" dirty="0" smtClean="0">
                <a:solidFill>
                  <a:srgbClr val="C00000"/>
                </a:solidFill>
              </a:rPr>
            </a:br>
            <a:r>
              <a:rPr lang="ru-RU" b="1" i="1" dirty="0" smtClean="0">
                <a:solidFill>
                  <a:srgbClr val="C00000"/>
                </a:solidFill>
              </a:rPr>
              <a:t>формируемые в рамках муниципальных программ Пролетарского сельского поселения, и непрограммные расходы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405931" y="1797762"/>
            <a:ext cx="3024336" cy="201622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5051361" y="1796063"/>
            <a:ext cx="3024336" cy="2016224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9 097,5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918099" y="3501008"/>
            <a:ext cx="2520280" cy="1658543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6004828" y="3555603"/>
            <a:ext cx="2664296" cy="1549351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640,1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64124" y="5464229"/>
            <a:ext cx="1028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2015 год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348533" y="5517232"/>
            <a:ext cx="10282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2016 год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231110" y="5888112"/>
            <a:ext cx="349644" cy="28786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231109" y="6381328"/>
            <a:ext cx="349645" cy="29877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84471" y="5917114"/>
            <a:ext cx="79137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i="1" dirty="0" smtClean="0">
                <a:solidFill>
                  <a:schemeClr val="accent1"/>
                </a:solidFill>
              </a:rPr>
              <a:t>- расходы бюджета Пролетарского сельского поселения, формируемые в рамках муниципальных программ Пролетарского сельского поселения</a:t>
            </a:r>
            <a:endParaRPr lang="ru-RU" sz="1200" dirty="0">
              <a:solidFill>
                <a:schemeClr val="accent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55576" y="6381328"/>
            <a:ext cx="5976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1"/>
                </a:solidFill>
              </a:rPr>
              <a:t>-</a:t>
            </a:r>
            <a:r>
              <a:rPr lang="ru-RU" b="1" i="1" dirty="0" smtClean="0">
                <a:solidFill>
                  <a:srgbClr val="33CC33"/>
                </a:solidFill>
              </a:rPr>
              <a:t> </a:t>
            </a:r>
            <a:r>
              <a:rPr lang="ru-RU" sz="1200" b="1" i="1" dirty="0">
                <a:solidFill>
                  <a:schemeClr val="accent1"/>
                </a:solidFill>
              </a:rPr>
              <a:t>н</a:t>
            </a:r>
            <a:r>
              <a:rPr lang="ru-RU" sz="1200" b="1" i="1" dirty="0" smtClean="0">
                <a:solidFill>
                  <a:schemeClr val="accent1"/>
                </a:solidFill>
              </a:rPr>
              <a:t>епрограммные расходы бюджета Пролетарского сельского поселения</a:t>
            </a:r>
            <a:endParaRPr lang="ru-RU" sz="1200" dirty="0">
              <a:solidFill>
                <a:schemeClr val="accent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331640" y="2492896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7030A0"/>
                </a:solidFill>
                <a:effectLst/>
                <a:latin typeface="Times New Roman" pitchFamily="18" charset="0"/>
                <a:cs typeface="Times New Roman" pitchFamily="18" charset="0"/>
              </a:rPr>
              <a:t>8 706,2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815191" y="4133112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2 740,5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447701" y="1405484"/>
            <a:ext cx="13676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i="1" dirty="0" smtClean="0">
                <a:solidFill>
                  <a:schemeClr val="accent1"/>
                </a:solidFill>
              </a:rPr>
              <a:t>(тысяч рублей)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113800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779531205"/>
              </p:ext>
            </p:extLst>
          </p:nvPr>
        </p:nvGraphicFramePr>
        <p:xfrm>
          <a:off x="323528" y="1556792"/>
          <a:ext cx="8400256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1267167" y="116632"/>
            <a:ext cx="6624736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Расходы на реализацию муниципальных программ Пролетарского сельского поселения в 2016 году</a:t>
            </a:r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29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21814036"/>
              </p:ext>
            </p:extLst>
          </p:nvPr>
        </p:nvGraphicFramePr>
        <p:xfrm>
          <a:off x="467544" y="1124744"/>
          <a:ext cx="849694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55576" y="117761"/>
            <a:ext cx="7632848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2400" b="1" dirty="0">
                <a:solidFill>
                  <a:srgbClr val="C00000"/>
                </a:solidFill>
              </a:rPr>
              <a:t>Расходы бюджета </a:t>
            </a:r>
            <a:endParaRPr lang="ru-RU" sz="2400" b="1" dirty="0" smtClean="0">
              <a:solidFill>
                <a:srgbClr val="C00000"/>
              </a:solidFill>
            </a:endParaRPr>
          </a:p>
          <a:p>
            <a:pPr lvl="0" algn="ctr"/>
            <a:r>
              <a:rPr lang="ru-RU" sz="2400" b="1" dirty="0" smtClean="0">
                <a:solidFill>
                  <a:srgbClr val="C00000"/>
                </a:solidFill>
              </a:rPr>
              <a:t>Пролетарского сельского поселения </a:t>
            </a:r>
            <a:r>
              <a:rPr lang="ru-RU" sz="2400" b="1" dirty="0">
                <a:solidFill>
                  <a:srgbClr val="C00000"/>
                </a:solidFill>
              </a:rPr>
              <a:t>на культуру</a:t>
            </a:r>
          </a:p>
        </p:txBody>
      </p:sp>
    </p:spTree>
    <p:extLst>
      <p:ext uri="{BB962C8B-B14F-4D97-AF65-F5344CB8AC3E}">
        <p14:creationId xmlns:p14="http://schemas.microsoft.com/office/powerpoint/2010/main" val="184815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44344370"/>
              </p:ext>
            </p:extLst>
          </p:nvPr>
        </p:nvGraphicFramePr>
        <p:xfrm>
          <a:off x="35140" y="0"/>
          <a:ext cx="9108860" cy="66593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3714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589244981"/>
              </p:ext>
            </p:extLst>
          </p:nvPr>
        </p:nvGraphicFramePr>
        <p:xfrm>
          <a:off x="251520" y="1484784"/>
          <a:ext cx="837659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15024" y="208176"/>
            <a:ext cx="7128792" cy="936104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Бюджет на 2016 год направлен на решение следующих ключевых задач: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2276872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3429000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4365104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61605" y="515719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61605" y="594928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86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/>
        </p:nvSpPr>
        <p:spPr>
          <a:xfrm>
            <a:off x="654558" y="188640"/>
            <a:ext cx="7859216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ОСНОВНЫЕ ПАРАМЕТРЫ БЮДЖЕТА ПОСЕЛЕНИЯ НА 2016 ГОД</a:t>
            </a:r>
            <a:endParaRPr lang="ru-RU" sz="1800" b="1" i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516978"/>
              </p:ext>
            </p:extLst>
          </p:nvPr>
        </p:nvGraphicFramePr>
        <p:xfrm>
          <a:off x="827584" y="764704"/>
          <a:ext cx="7416824" cy="6034848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3708412"/>
                <a:gridCol w="3708412"/>
              </a:tblGrid>
              <a:tr h="49643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бюджета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9 737,6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u="none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бюджета</a:t>
                      </a:r>
                    </a:p>
                    <a:p>
                      <a:pPr algn="ctr"/>
                      <a:r>
                        <a:rPr lang="ru-RU" sz="1600" u="none" dirty="0" smtClean="0"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9 737,6</a:t>
                      </a:r>
                      <a:endParaRPr lang="ru-RU" sz="1600" u="none" dirty="0"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62818"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тыс. рублей</a:t>
                      </a:r>
                      <a:endParaRPr lang="ru-RU" sz="1200" b="1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9643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Налог на доходы физических лиц</a:t>
                      </a:r>
                    </a:p>
                    <a:p>
                      <a:pPr algn="ctr"/>
                      <a:r>
                        <a:rPr lang="ru-RU" sz="1400" dirty="0" smtClean="0"/>
                        <a:t>1</a:t>
                      </a:r>
                      <a:r>
                        <a:rPr lang="ru-RU" sz="1400" baseline="0" dirty="0" smtClean="0"/>
                        <a:t> 986,0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Общегосударственные вопросы</a:t>
                      </a:r>
                    </a:p>
                    <a:p>
                      <a:pPr algn="ctr"/>
                      <a:r>
                        <a:rPr lang="ru-RU" sz="1400" dirty="0" smtClean="0"/>
                        <a:t>4 533,4</a:t>
                      </a:r>
                      <a:endParaRPr lang="ru-RU" sz="1400" dirty="0"/>
                    </a:p>
                  </a:txBody>
                  <a:tcPr/>
                </a:tc>
              </a:tr>
              <a:tr h="496434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Акцизы</a:t>
                      </a:r>
                    </a:p>
                    <a:p>
                      <a:pPr algn="ctr"/>
                      <a:r>
                        <a:rPr lang="ru-RU" sz="1400" dirty="0" smtClean="0"/>
                        <a:t>890,1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Национальная оборона</a:t>
                      </a:r>
                    </a:p>
                    <a:p>
                      <a:pPr algn="ctr"/>
                      <a:r>
                        <a:rPr lang="ru-RU" sz="1400" dirty="0" smtClean="0"/>
                        <a:t>174,8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0084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Налоги на имущество</a:t>
                      </a:r>
                    </a:p>
                    <a:p>
                      <a:pPr algn="ctr"/>
                      <a:r>
                        <a:rPr lang="ru-RU" sz="1400" dirty="0" smtClean="0"/>
                        <a:t>6 515,7</a:t>
                      </a:r>
                    </a:p>
                    <a:p>
                      <a:pPr algn="ctr"/>
                      <a:endParaRPr lang="ru-RU" sz="1400" dirty="0"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Национальная безопасность и правоохранительная деятельность</a:t>
                      </a:r>
                    </a:p>
                    <a:p>
                      <a:pPr algn="ctr"/>
                      <a:r>
                        <a:rPr lang="ru-RU" sz="1400" dirty="0" smtClean="0"/>
                        <a:t>163,4</a:t>
                      </a:r>
                    </a:p>
                  </a:txBody>
                  <a:tcPr/>
                </a:tc>
              </a:tr>
              <a:tr h="70084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Государственная пошлина</a:t>
                      </a:r>
                    </a:p>
                    <a:p>
                      <a:pPr algn="ctr"/>
                      <a:r>
                        <a:rPr lang="ru-RU" sz="1400" dirty="0" smtClean="0"/>
                        <a:t>7,3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Дорожный фонд</a:t>
                      </a:r>
                    </a:p>
                    <a:p>
                      <a:pPr algn="ctr"/>
                      <a:r>
                        <a:rPr lang="ru-RU" sz="1400" dirty="0" smtClean="0"/>
                        <a:t>1 012,9</a:t>
                      </a:r>
                      <a:endParaRPr lang="ru-RU" sz="1400" dirty="0"/>
                    </a:p>
                  </a:txBody>
                  <a:tcPr/>
                </a:tc>
              </a:tr>
              <a:tr h="90526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Доходы</a:t>
                      </a:r>
                      <a:r>
                        <a:rPr lang="ru-RU" sz="1400" baseline="0" dirty="0" smtClean="0"/>
                        <a:t> от использования имущества, находящегося в муниципальной собственности</a:t>
                      </a:r>
                    </a:p>
                    <a:p>
                      <a:pPr algn="ctr"/>
                      <a:r>
                        <a:rPr lang="ru-RU" sz="1400" baseline="0" dirty="0" smtClean="0"/>
                        <a:t>10,0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Жилищно-коммунальное хозяйство</a:t>
                      </a:r>
                    </a:p>
                    <a:p>
                      <a:pPr algn="ctr"/>
                      <a:r>
                        <a:rPr lang="ru-RU" sz="1400" dirty="0" smtClean="0"/>
                        <a:t>1 886,0</a:t>
                      </a:r>
                      <a:endParaRPr lang="ru-RU" sz="1400" dirty="0"/>
                    </a:p>
                  </a:txBody>
                  <a:tcPr/>
                </a:tc>
              </a:tr>
              <a:tr h="70869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Штрафы, санкции, возмещение ущерба</a:t>
                      </a:r>
                    </a:p>
                    <a:p>
                      <a:pPr algn="ctr"/>
                      <a:r>
                        <a:rPr lang="ru-RU" sz="1400" dirty="0" smtClean="0"/>
                        <a:t>30,7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Культура</a:t>
                      </a:r>
                    </a:p>
                    <a:p>
                      <a:pPr algn="ctr"/>
                      <a:r>
                        <a:rPr lang="ru-RU" sz="1400" dirty="0" smtClean="0"/>
                        <a:t>1 941,5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47408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Безвозмездные поступления</a:t>
                      </a:r>
                    </a:p>
                    <a:p>
                      <a:pPr algn="ctr"/>
                      <a:r>
                        <a:rPr lang="ru-RU" sz="1400" dirty="0" smtClean="0"/>
                        <a:t>297,8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Социальная политика</a:t>
                      </a:r>
                    </a:p>
                    <a:p>
                      <a:pPr algn="ctr"/>
                      <a:r>
                        <a:rPr lang="ru-RU" sz="1400" dirty="0" smtClean="0"/>
                        <a:t>18,0</a:t>
                      </a:r>
                      <a:endParaRPr lang="ru-RU" sz="1400" dirty="0"/>
                    </a:p>
                  </a:txBody>
                  <a:tcPr/>
                </a:tc>
              </a:tr>
              <a:tr h="496434"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Физическая культура и спорт </a:t>
                      </a:r>
                    </a:p>
                    <a:p>
                      <a:pPr algn="ctr"/>
                      <a:r>
                        <a:rPr lang="ru-RU" sz="1400" dirty="0" smtClean="0"/>
                        <a:t>7,6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20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828611497"/>
              </p:ext>
            </p:extLst>
          </p:nvPr>
        </p:nvGraphicFramePr>
        <p:xfrm>
          <a:off x="323528" y="1052736"/>
          <a:ext cx="8568952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211505" y="2310837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9 737,6</a:t>
            </a: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915813" y="2680169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i="1" u="none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9 439,8</a:t>
            </a:r>
            <a:endParaRPr lang="ru-RU" b="1" i="1" u="none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923236" y="1486291"/>
            <a:ext cx="992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i="1" u="none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10 781,1</a:t>
            </a:r>
            <a:endParaRPr lang="ru-RU" b="1" i="1" u="none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431675" y="2133743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9 525,4</a:t>
            </a: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04048" y="1556792"/>
            <a:ext cx="992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i="1" u="none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10 700</a:t>
            </a:r>
            <a:r>
              <a:rPr lang="ru-RU" b="1" u="none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,4</a:t>
            </a:r>
            <a:endParaRPr lang="ru-RU" b="1" u="none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228184" y="1550739"/>
            <a:ext cx="13676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i="1" dirty="0" smtClean="0"/>
              <a:t>(тысяч рублей)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11560" y="188640"/>
            <a:ext cx="7992888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Анализ динамики основных характеристик бюджета </a:t>
            </a:r>
          </a:p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Пролетарского сельского поселения</a:t>
            </a:r>
            <a:endParaRPr 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565466" y="2564904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9 737,6</a:t>
            </a: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304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732509446"/>
              </p:ext>
            </p:extLst>
          </p:nvPr>
        </p:nvGraphicFramePr>
        <p:xfrm>
          <a:off x="784295" y="1142117"/>
          <a:ext cx="7416824" cy="4768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339262" y="3356992"/>
            <a:ext cx="8002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5 791,3</a:t>
            </a:r>
            <a:endParaRPr lang="ru-RU" sz="1600" b="1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387965" y="2817074"/>
            <a:ext cx="8002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6 179,8</a:t>
            </a:r>
            <a:endParaRPr lang="ru-RU" sz="1600" b="1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533648" y="2453129"/>
            <a:ext cx="8002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7 047,6</a:t>
            </a:r>
            <a:endParaRPr lang="ru-RU" sz="1600" b="1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42557" y="1938455"/>
            <a:ext cx="8002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8 654,1</a:t>
            </a:r>
            <a:endParaRPr lang="ru-RU" sz="1600" b="1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793084" y="1639967"/>
            <a:ext cx="8002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9 439,8</a:t>
            </a:r>
            <a:endParaRPr lang="ru-RU" sz="1600" b="1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650218" y="1196752"/>
            <a:ext cx="9028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10 322,0</a:t>
            </a:r>
            <a:endParaRPr lang="ru-RU" sz="1600" b="1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585951" y="1535306"/>
            <a:ext cx="12303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(т</a:t>
            </a:r>
            <a:r>
              <a:rPr lang="ru-RU" sz="1200" b="1" i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ысяч рублей)</a:t>
            </a:r>
            <a:endParaRPr lang="ru-RU" sz="1200" b="1" i="1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11560" y="236161"/>
            <a:ext cx="8443831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ДИМАНИКА СОБСТВЕННЫХ ДОХОДОВ </a:t>
            </a:r>
          </a:p>
          <a:p>
            <a:pPr algn="ctr"/>
            <a:r>
              <a:rPr lang="ru-RU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ПРОЛЕТАРСКОГО СЕЛЬСКОГО ПОСЕЛЕНИЯ</a:t>
            </a:r>
            <a:endParaRPr lang="ru-RU" b="1" dirty="0"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04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803388804"/>
              </p:ext>
            </p:extLst>
          </p:nvPr>
        </p:nvGraphicFramePr>
        <p:xfrm>
          <a:off x="310041" y="1628800"/>
          <a:ext cx="856895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850101" y="177044"/>
            <a:ext cx="7488832" cy="120032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СТРУКТУРА СОБСТВЕННЫХ ДОХОДОВ В ПРОЛЕТАРСКОМ СЕЛЬКОМ ПОСЕЛЕНИИ </a:t>
            </a:r>
          </a:p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 2016 ГОД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17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183030978"/>
              </p:ext>
            </p:extLst>
          </p:nvPr>
        </p:nvGraphicFramePr>
        <p:xfrm>
          <a:off x="239688" y="1101004"/>
          <a:ext cx="866462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71302" y="1268760"/>
            <a:ext cx="15919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Всего доходов</a:t>
            </a: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99592" y="6237312"/>
            <a:ext cx="992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13 037,2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627784" y="6237312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1 124,7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572000" y="6237312"/>
            <a:ext cx="704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297,8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580112" y="6309320"/>
            <a:ext cx="14041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(тысяч рублей)</a:t>
            </a:r>
            <a:endParaRPr lang="ru-RU" sz="1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71600" y="188640"/>
            <a:ext cx="7200799" cy="8309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 В ПРОЛЕТАРСКОМ СЕЛЬСКОМ ПОСЕЛЕНИИ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32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4174413725"/>
              </p:ext>
            </p:extLst>
          </p:nvPr>
        </p:nvGraphicFramePr>
        <p:xfrm>
          <a:off x="813844" y="1522192"/>
          <a:ext cx="7704856" cy="4408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7576623" y="4797152"/>
            <a:ext cx="992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12 549,8</a:t>
            </a:r>
            <a:endParaRPr lang="ru-RU" b="1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602523" y="3356992"/>
            <a:ext cx="992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10 700,4</a:t>
            </a:r>
            <a:endParaRPr lang="ru-RU" b="1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64088" y="1937487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9 737,6</a:t>
            </a:r>
            <a:endParaRPr lang="ru-RU" b="1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76256" y="5949280"/>
            <a:ext cx="17532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(тысяч рублей)</a:t>
            </a:r>
            <a:endParaRPr lang="ru-RU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59632" y="188640"/>
            <a:ext cx="6813281" cy="120032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ДИНАМИКА РАСХОДОВ </a:t>
            </a:r>
          </a:p>
          <a:p>
            <a:pPr algn="ctr"/>
            <a:r>
              <a:rPr lang="ru-RU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ПРОЛЕТАРСКОГО СЕЛЬСКОГО ПОСЕЛЕНИЯ 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51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432</TotalTime>
  <Words>549</Words>
  <Application>Microsoft Office PowerPoint</Application>
  <PresentationFormat>Экран (4:3)</PresentationFormat>
  <Paragraphs>135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65</cp:revision>
  <cp:lastPrinted>2016-02-08T12:21:24Z</cp:lastPrinted>
  <dcterms:created xsi:type="dcterms:W3CDTF">2016-02-08T09:29:44Z</dcterms:created>
  <dcterms:modified xsi:type="dcterms:W3CDTF">2016-02-09T05:45:28Z</dcterms:modified>
</cp:coreProperties>
</file>