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drawings/drawing1.xml" ContentType="application/vnd.openxmlformats-officedocument.drawingml.chartshapes+xml"/>
  <Override PartName="/ppt/charts/chart4.xml" ContentType="application/vnd.openxmlformats-officedocument.drawingml.chart+xml"/>
  <Override PartName="/ppt/drawings/drawing2.xml" ContentType="application/vnd.openxmlformats-officedocument.drawingml.chartshapes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drawings/drawing3.xml" ContentType="application/vnd.openxmlformats-officedocument.drawingml.chartshape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sldIdLst>
    <p:sldId id="258" r:id="rId2"/>
    <p:sldId id="260" r:id="rId3"/>
    <p:sldId id="262" r:id="rId4"/>
    <p:sldId id="263" r:id="rId5"/>
    <p:sldId id="264" r:id="rId6"/>
    <p:sldId id="261" r:id="rId7"/>
    <p:sldId id="265" r:id="rId8"/>
    <p:sldId id="266" r:id="rId9"/>
    <p:sldId id="267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66"/>
    <a:srgbClr val="FF3300"/>
    <a:srgbClr val="00CC00"/>
    <a:srgbClr val="B0106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99" d="100"/>
          <a:sy n="99" d="100"/>
        </p:scale>
        <p:origin x="-240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2.xlsx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_____Microsoft_Excel3.xlsx"/></Relationships>
</file>

<file path=ppt/charts/_rels/chart4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.xml"/><Relationship Id="rId1" Type="http://schemas.openxmlformats.org/officeDocument/2006/relationships/package" Target="../embeddings/_____Microsoft_Excel4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5.xlsx"/></Relationships>
</file>

<file path=ppt/charts/_rels/chart6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3.xml"/><Relationship Id="rId1" Type="http://schemas.openxmlformats.org/officeDocument/2006/relationships/package" Target="../embeddings/_____Microsoft_Excel6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32"/>
    </mc:Choice>
    <mc:Fallback>
      <c:style val="32"/>
    </mc:Fallback>
  </mc:AlternateContent>
  <c:chart>
    <c:autoTitleDeleted val="0"/>
    <c:plotArea>
      <c:layout>
        <c:manualLayout>
          <c:layoutTarget val="inner"/>
          <c:xMode val="edge"/>
          <c:yMode val="edge"/>
          <c:x val="6.2483755490042717E-2"/>
          <c:y val="4.1127583060882461E-2"/>
          <c:w val="0.76630001203297038"/>
          <c:h val="0.80860669938612229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ДОХОДЫ</c:v>
                </c:pt>
              </c:strCache>
            </c:strRef>
          </c:tx>
          <c:invertIfNegative val="0"/>
          <c:cat>
            <c:strRef>
              <c:f>Лист1!$A$2:$A$3</c:f>
              <c:strCache>
                <c:ptCount val="2"/>
                <c:pt idx="0">
                  <c:v>2014 год</c:v>
                </c:pt>
                <c:pt idx="1">
                  <c:v>2015 год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4.3</c:v>
                </c:pt>
                <c:pt idx="1">
                  <c:v>3.2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РАСХОДЫ</c:v>
                </c:pt>
              </c:strCache>
            </c:strRef>
          </c:tx>
          <c:spPr>
            <a:gradFill rotWithShape="1">
              <a:gsLst>
                <a:gs pos="0">
                  <a:schemeClr val="accent3">
                    <a:shade val="51000"/>
                    <a:satMod val="130000"/>
                  </a:schemeClr>
                </a:gs>
                <a:gs pos="80000">
                  <a:schemeClr val="accent3">
                    <a:shade val="93000"/>
                    <a:satMod val="130000"/>
                  </a:schemeClr>
                </a:gs>
                <a:gs pos="100000">
                  <a:schemeClr val="accent3">
                    <a:shade val="94000"/>
                    <a:satMod val="135000"/>
                  </a:schemeClr>
                </a:gs>
              </a:gsLst>
              <a:lin ang="16200000" scaled="0"/>
            </a:gradFill>
            <a:ln w="9525" cap="flat" cmpd="sng" algn="ctr">
              <a:solidFill>
                <a:schemeClr val="accent3">
                  <a:shade val="95000"/>
                  <a:satMod val="105000"/>
                </a:schemeClr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c:spPr>
          <c:invertIfNegative val="0"/>
          <c:cat>
            <c:strRef>
              <c:f>Лист1!$A$2:$A$3</c:f>
              <c:strCache>
                <c:ptCount val="2"/>
                <c:pt idx="0">
                  <c:v>2014 год</c:v>
                </c:pt>
                <c:pt idx="1">
                  <c:v>2015 год</c:v>
                </c:pt>
              </c:strCache>
            </c:strRef>
          </c:cat>
          <c:val>
            <c:numRef>
              <c:f>Лист1!$C$2:$C$3</c:f>
              <c:numCache>
                <c:formatCode>General</c:formatCode>
                <c:ptCount val="2"/>
                <c:pt idx="0">
                  <c:v>3.8</c:v>
                </c:pt>
                <c:pt idx="1">
                  <c:v>2.5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68216704"/>
        <c:axId val="68255744"/>
      </c:barChart>
      <c:catAx>
        <c:axId val="6821670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b="1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68255744"/>
        <c:crosses val="autoZero"/>
        <c:auto val="1"/>
        <c:lblAlgn val="ctr"/>
        <c:lblOffset val="100"/>
        <c:noMultiLvlLbl val="0"/>
      </c:catAx>
      <c:valAx>
        <c:axId val="68255744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20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68216704"/>
        <c:crosses val="autoZero"/>
        <c:crossBetween val="between"/>
      </c:valAx>
      <c:spPr>
        <a:solidFill>
          <a:schemeClr val="accent6">
            <a:lumMod val="20000"/>
            <a:lumOff val="80000"/>
          </a:schemeClr>
        </a:solidFill>
      </c:spPr>
    </c:plotArea>
    <c:legend>
      <c:legendPos val="r"/>
      <c:layout/>
      <c:overlay val="0"/>
      <c:spPr>
        <a:solidFill>
          <a:schemeClr val="accent6">
            <a:lumMod val="20000"/>
            <a:lumOff val="80000"/>
          </a:schemeClr>
        </a:solidFill>
      </c:spPr>
      <c:txPr>
        <a:bodyPr/>
        <a:lstStyle/>
        <a:p>
          <a:pPr>
            <a:defRPr sz="1200">
              <a:latin typeface="Times New Roman" pitchFamily="18" charset="0"/>
              <a:cs typeface="Times New Roman" pitchFamily="18" charset="0"/>
            </a:defRPr>
          </a:pPr>
          <a:endParaRPr lang="ru-RU"/>
        </a:p>
      </c:txPr>
    </c:legend>
    <c:plotVisOnly val="1"/>
    <c:dispBlanksAs val="gap"/>
    <c:showDLblsOverMax val="0"/>
  </c:chart>
  <c:spPr>
    <a:solidFill>
      <a:schemeClr val="accent6">
        <a:lumMod val="20000"/>
        <a:lumOff val="80000"/>
      </a:schemeClr>
    </a:solidFill>
  </c:spPr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29"/>
    </mc:Choice>
    <mc:Fallback>
      <c:style val="29"/>
    </mc:Fallback>
  </mc:AlternateContent>
  <c:chart>
    <c:title>
      <c:tx>
        <c:rich>
          <a:bodyPr/>
          <a:lstStyle/>
          <a:p>
            <a:pPr>
              <a:defRPr/>
            </a:pPr>
            <a:r>
              <a:rPr lang="ru-RU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Общий объем доходов</a:t>
            </a:r>
          </a:p>
        </c:rich>
      </c:tx>
      <c:layout>
        <c:manualLayout>
          <c:xMode val="edge"/>
          <c:yMode val="edge"/>
          <c:x val="0.1736429577973907"/>
          <c:y val="0"/>
        </c:manualLayout>
      </c:layout>
      <c:overlay val="0"/>
    </c:title>
    <c:autoTitleDeleted val="0"/>
    <c:plotArea>
      <c:layout/>
      <c:barChart>
        <c:barDir val="bar"/>
        <c:grouping val="stacked"/>
        <c:varyColors val="0"/>
        <c:ser>
          <c:idx val="2"/>
          <c:order val="0"/>
          <c:tx>
            <c:strRef>
              <c:f>Лист1!$D$1</c:f>
              <c:strCache>
                <c:ptCount val="1"/>
                <c:pt idx="0">
                  <c:v>Ряд 3</c:v>
                </c:pt>
              </c:strCache>
            </c:strRef>
          </c:tx>
          <c:spPr>
            <a:solidFill>
              <a:srgbClr val="00CC00"/>
            </a:solidFill>
          </c:spPr>
          <c:invertIfNegative val="0"/>
          <c:cat>
            <c:strRef>
              <c:f>Лист1!$A$2:$A$3</c:f>
              <c:strCache>
                <c:ptCount val="2"/>
                <c:pt idx="0">
                  <c:v>2015 год</c:v>
                </c:pt>
                <c:pt idx="1">
                  <c:v>2014 год</c:v>
                </c:pt>
              </c:strCache>
            </c:strRef>
          </c:cat>
          <c:val>
            <c:numRef>
              <c:f>Лист1!$D$2:$D$3</c:f>
              <c:numCache>
                <c:formatCode>General</c:formatCode>
                <c:ptCount val="2"/>
                <c:pt idx="0">
                  <c:v>2</c:v>
                </c:pt>
                <c:pt idx="1">
                  <c:v>2.5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116280320"/>
        <c:axId val="116302592"/>
      </c:barChart>
      <c:catAx>
        <c:axId val="116280320"/>
        <c:scaling>
          <c:orientation val="minMax"/>
        </c:scaling>
        <c:delete val="0"/>
        <c:axPos val="l"/>
        <c:majorTickMark val="out"/>
        <c:minorTickMark val="none"/>
        <c:tickLblPos val="nextTo"/>
        <c:txPr>
          <a:bodyPr/>
          <a:lstStyle/>
          <a:p>
            <a:pPr>
              <a:defRPr sz="1200" b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116302592"/>
        <c:crosses val="autoZero"/>
        <c:auto val="1"/>
        <c:lblAlgn val="ctr"/>
        <c:lblOffset val="100"/>
        <c:noMultiLvlLbl val="0"/>
      </c:catAx>
      <c:valAx>
        <c:axId val="116302592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116280320"/>
        <c:crosses val="autoZero"/>
        <c:crossBetween val="between"/>
      </c:valAx>
      <c:spPr>
        <a:solidFill>
          <a:srgbClr val="FFFF66"/>
        </a:solidFill>
      </c:spPr>
    </c:plotArea>
    <c:plotVisOnly val="1"/>
    <c:dispBlanksAs val="gap"/>
    <c:showDLblsOverMax val="0"/>
  </c:chart>
  <c:spPr>
    <a:solidFill>
      <a:schemeClr val="accent5">
        <a:lumMod val="20000"/>
        <a:lumOff val="80000"/>
      </a:schemeClr>
    </a:solidFill>
  </c:spPr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depthPercent val="100"/>
      <c:rAngAx val="0"/>
      <c:perspective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4.9265000249014479E-2"/>
          <c:y val="0.19110851377952756"/>
          <c:w val="0.73892735577273028"/>
          <c:h val="0.73324019827817599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explosion val="26"/>
          <c:dPt>
            <c:idx val="0"/>
            <c:bubble3D val="0"/>
            <c:spPr>
              <a:solidFill>
                <a:srgbClr val="00B0F0"/>
              </a:solidFill>
            </c:spPr>
          </c:dPt>
          <c:dPt>
            <c:idx val="1"/>
            <c:bubble3D val="0"/>
            <c:spPr>
              <a:solidFill>
                <a:srgbClr val="B0106B"/>
              </a:solidFill>
            </c:spPr>
          </c:dPt>
          <c:dPt>
            <c:idx val="2"/>
            <c:bubble3D val="0"/>
            <c:spPr>
              <a:solidFill>
                <a:schemeClr val="accent6"/>
              </a:solidFill>
            </c:spPr>
          </c:dPt>
          <c:dPt>
            <c:idx val="3"/>
            <c:bubble3D val="0"/>
            <c:spPr>
              <a:solidFill>
                <a:srgbClr val="7030A0"/>
              </a:solidFill>
            </c:spPr>
          </c:dPt>
          <c:dPt>
            <c:idx val="4"/>
            <c:bubble3D val="0"/>
            <c:spPr>
              <a:solidFill>
                <a:srgbClr val="00CC00"/>
              </a:solidFill>
            </c:spPr>
          </c:dPt>
          <c:dPt>
            <c:idx val="5"/>
            <c:bubble3D val="0"/>
            <c:spPr>
              <a:solidFill>
                <a:srgbClr val="FFFF00"/>
              </a:solidFill>
            </c:spPr>
          </c:dPt>
          <c:dLbls>
            <c:dLbl>
              <c:idx val="0"/>
              <c:layout>
                <c:manualLayout>
                  <c:x val="-6.1086315268171709E-2"/>
                  <c:y val="8.0774726010835393E-2"/>
                </c:manualLayout>
              </c:layout>
              <c:tx>
                <c:rich>
                  <a:bodyPr/>
                  <a:lstStyle/>
                  <a:p>
                    <a:r>
                      <a:rPr lang="ru-RU" smtClean="0"/>
                      <a:t>11,8</a:t>
                    </a:r>
                    <a:r>
                      <a:rPr lang="en-US" smtClean="0"/>
                      <a:t>%</a:t>
                    </a:r>
                    <a:endParaRPr lang="en-US" dirty="0"/>
                  </a:p>
                </c:rich>
              </c:tx>
              <c:showLegendKey val="0"/>
              <c:showVal val="0"/>
              <c:showCatName val="0"/>
              <c:showSerName val="0"/>
              <c:showPercent val="1"/>
              <c:showBubbleSize val="0"/>
            </c:dLbl>
            <c:dLbl>
              <c:idx val="1"/>
              <c:layout>
                <c:manualLayout>
                  <c:x val="-8.0410007125644986E-2"/>
                  <c:y val="-0.28456027368440689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71,8</a:t>
                    </a:r>
                    <a:r>
                      <a:rPr lang="en-US" dirty="0" smtClean="0"/>
                      <a:t>%</a:t>
                    </a:r>
                    <a:endParaRPr lang="en-US" dirty="0"/>
                  </a:p>
                </c:rich>
              </c:tx>
              <c:showLegendKey val="0"/>
              <c:showVal val="0"/>
              <c:showCatName val="0"/>
              <c:showSerName val="0"/>
              <c:showPercent val="1"/>
              <c:showBubbleSize val="0"/>
            </c:dLbl>
            <c:dLbl>
              <c:idx val="2"/>
              <c:layout>
                <c:manualLayout>
                  <c:x val="1.8976100356665353E-2"/>
                  <c:y val="5.7792719920158109E-2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0,06</a:t>
                    </a:r>
                    <a:r>
                      <a:rPr lang="en-US" dirty="0" smtClean="0"/>
                      <a:t>%</a:t>
                    </a:r>
                    <a:endParaRPr lang="en-US" dirty="0"/>
                  </a:p>
                </c:rich>
              </c:tx>
              <c:showLegendKey val="0"/>
              <c:showVal val="0"/>
              <c:showCatName val="0"/>
              <c:showSerName val="0"/>
              <c:showPercent val="1"/>
              <c:showBubbleSize val="0"/>
            </c:dLbl>
            <c:dLbl>
              <c:idx val="3"/>
              <c:layout>
                <c:manualLayout>
                  <c:x val="2.1700919765977038E-2"/>
                  <c:y val="-5.4948959919486071E-3"/>
                </c:manualLayout>
              </c:layout>
              <c:tx>
                <c:rich>
                  <a:bodyPr/>
                  <a:lstStyle/>
                  <a:p>
                    <a:r>
                      <a:rPr lang="ru-RU" smtClean="0"/>
                      <a:t>0,2</a:t>
                    </a:r>
                    <a:r>
                      <a:rPr lang="en-US" smtClean="0"/>
                      <a:t>%</a:t>
                    </a:r>
                    <a:endParaRPr lang="en-US" dirty="0"/>
                  </a:p>
                </c:rich>
              </c:tx>
              <c:showLegendKey val="0"/>
              <c:showVal val="0"/>
              <c:showCatName val="0"/>
              <c:showSerName val="0"/>
              <c:showPercent val="1"/>
              <c:showBubbleSize val="0"/>
            </c:dLbl>
            <c:dLbl>
              <c:idx val="4"/>
              <c:layout/>
              <c:tx>
                <c:rich>
                  <a:bodyPr/>
                  <a:lstStyle/>
                  <a:p>
                    <a:r>
                      <a:rPr lang="ru-RU" smtClean="0"/>
                      <a:t>9,8</a:t>
                    </a:r>
                    <a:r>
                      <a:rPr lang="en-US" smtClean="0"/>
                      <a:t>%</a:t>
                    </a:r>
                    <a:endParaRPr lang="en-US" dirty="0"/>
                  </a:p>
                </c:rich>
              </c:tx>
              <c:showLegendKey val="0"/>
              <c:showVal val="0"/>
              <c:showCatName val="0"/>
              <c:showSerName val="0"/>
              <c:showPercent val="1"/>
              <c:showBubbleSize val="0"/>
            </c:dLbl>
            <c:dLbl>
              <c:idx val="5"/>
              <c:layout>
                <c:manualLayout>
                  <c:x val="3.5864318647134442E-2"/>
                  <c:y val="7.1269685039370076E-2"/>
                </c:manualLayout>
              </c:layout>
              <c:tx>
                <c:rich>
                  <a:bodyPr/>
                  <a:lstStyle/>
                  <a:p>
                    <a:r>
                      <a:rPr lang="en-US" smtClean="0"/>
                      <a:t>6</a:t>
                    </a:r>
                    <a:r>
                      <a:rPr lang="ru-RU" smtClean="0"/>
                      <a:t>,3</a:t>
                    </a:r>
                    <a:r>
                      <a:rPr lang="en-US" smtClean="0"/>
                      <a:t>%</a:t>
                    </a:r>
                    <a:endParaRPr lang="en-US"/>
                  </a:p>
                </c:rich>
              </c:tx>
              <c:showLegendKey val="0"/>
              <c:showVal val="0"/>
              <c:showCatName val="0"/>
              <c:showSerName val="0"/>
              <c:showPercent val="1"/>
              <c:showBubbleSize val="0"/>
            </c:dLbl>
            <c:showLegendKey val="0"/>
            <c:showVal val="0"/>
            <c:showCatName val="0"/>
            <c:showSerName val="0"/>
            <c:showPercent val="1"/>
            <c:showBubbleSize val="0"/>
            <c:showLeaderLines val="1"/>
          </c:dLbls>
          <c:cat>
            <c:strRef>
              <c:f>Лист1!$A$2:$A$7</c:f>
              <c:strCache>
                <c:ptCount val="6"/>
                <c:pt idx="0">
                  <c:v>НДФЛ - 1 348 641.11</c:v>
                </c:pt>
                <c:pt idx="1">
                  <c:v>Налог на имущество     -      8 217 449.49</c:v>
                </c:pt>
                <c:pt idx="2">
                  <c:v>Другие доходы - 6704.7</c:v>
                </c:pt>
                <c:pt idx="3">
                  <c:v>Штрафы, санкции, возмещение ущерба -            25 000.0</c:v>
                </c:pt>
                <c:pt idx="4">
                  <c:v>Безвозмездные перечисления -                                          1 124 650.0</c:v>
                </c:pt>
                <c:pt idx="5">
                  <c:v>Акцизы - 724 279.97</c:v>
                </c:pt>
              </c:strCache>
            </c:strRef>
          </c:cat>
          <c:val>
            <c:numRef>
              <c:f>Лист1!$B$2:$B$7</c:f>
              <c:numCache>
                <c:formatCode>General</c:formatCode>
                <c:ptCount val="6"/>
                <c:pt idx="0">
                  <c:v>2</c:v>
                </c:pt>
                <c:pt idx="1">
                  <c:v>17</c:v>
                </c:pt>
                <c:pt idx="2">
                  <c:v>0.2</c:v>
                </c:pt>
                <c:pt idx="3">
                  <c:v>0.5</c:v>
                </c:pt>
                <c:pt idx="4">
                  <c:v>1.55</c:v>
                </c:pt>
                <c:pt idx="5">
                  <c:v>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</c:pie3DChart>
    </c:plotArea>
    <c:legend>
      <c:legendPos val="r"/>
      <c:legendEntry>
        <c:idx val="0"/>
        <c:txPr>
          <a:bodyPr/>
          <a:lstStyle/>
          <a:p>
            <a:pPr>
              <a:defRPr sz="1200" b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</c:legendEntry>
      <c:legendEntry>
        <c:idx val="1"/>
        <c:txPr>
          <a:bodyPr/>
          <a:lstStyle/>
          <a:p>
            <a:pPr>
              <a:defRPr sz="1200" b="1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</c:legendEntry>
      <c:legendEntry>
        <c:idx val="2"/>
        <c:txPr>
          <a:bodyPr/>
          <a:lstStyle/>
          <a:p>
            <a:pPr>
              <a:defRPr sz="1200" b="1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</c:legendEntry>
      <c:legendEntry>
        <c:idx val="3"/>
        <c:txPr>
          <a:bodyPr/>
          <a:lstStyle/>
          <a:p>
            <a:pPr>
              <a:defRPr sz="1200" b="1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</c:legendEntry>
      <c:legendEntry>
        <c:idx val="4"/>
        <c:txPr>
          <a:bodyPr/>
          <a:lstStyle/>
          <a:p>
            <a:pPr>
              <a:defRPr sz="1200" b="1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</c:legendEntry>
      <c:legendEntry>
        <c:idx val="5"/>
        <c:txPr>
          <a:bodyPr/>
          <a:lstStyle/>
          <a:p>
            <a:pPr>
              <a:defRPr sz="1200" b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</c:legendEntry>
      <c:layout>
        <c:manualLayout>
          <c:xMode val="edge"/>
          <c:yMode val="edge"/>
          <c:x val="0.73930079197549481"/>
          <c:y val="5.8766150112665026E-2"/>
          <c:w val="0.2499371349611948"/>
          <c:h val="0.94123384988733494"/>
        </c:manualLayout>
      </c:layout>
      <c:overlay val="0"/>
    </c:legend>
    <c:plotVisOnly val="1"/>
    <c:dispBlanksAs val="gap"/>
    <c:showDLblsOverMax val="0"/>
  </c:chart>
  <c:spPr>
    <a:solidFill>
      <a:schemeClr val="accent2">
        <a:lumMod val="40000"/>
        <a:lumOff val="60000"/>
      </a:schemeClr>
    </a:solidFill>
  </c:spPr>
  <c:txPr>
    <a:bodyPr/>
    <a:lstStyle/>
    <a:p>
      <a:pPr>
        <a:defRPr sz="1800"/>
      </a:pPr>
      <a:endParaRPr lang="ru-RU"/>
    </a:p>
  </c:txPr>
  <c:externalData r:id="rId1">
    <c:autoUpdate val="0"/>
  </c:externalData>
  <c:userShapes r:id="rId2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1.3051210110116864E-2"/>
          <c:y val="0.16903084616614414"/>
          <c:w val="0.57836643840834445"/>
          <c:h val="0.72001129278318665"/>
        </c:manualLayout>
      </c:layout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spPr>
            <a:scene3d>
              <a:camera prst="orthographicFront"/>
              <a:lightRig rig="threePt" dir="t"/>
            </a:scene3d>
            <a:sp3d>
              <a:bevelT/>
            </a:sp3d>
          </c:spPr>
          <c:explosion val="25"/>
          <c:dPt>
            <c:idx val="0"/>
            <c:bubble3D val="0"/>
            <c:spPr>
              <a:gradFill flip="none" rotWithShape="1">
                <a:gsLst>
                  <a:gs pos="0">
                    <a:srgbClr val="FFF200"/>
                  </a:gs>
                  <a:gs pos="45000">
                    <a:srgbClr val="FF7A00"/>
                  </a:gs>
                  <a:gs pos="70000">
                    <a:srgbClr val="FF0300"/>
                  </a:gs>
                  <a:gs pos="100000">
                    <a:srgbClr val="4D0808"/>
                  </a:gs>
                </a:gsLst>
                <a:path path="circle">
                  <a:fillToRect l="50000" t="50000" r="50000" b="50000"/>
                </a:path>
                <a:tileRect/>
              </a:gradFill>
              <a:scene3d>
                <a:camera prst="orthographicFront"/>
                <a:lightRig rig="threePt" dir="t"/>
              </a:scene3d>
              <a:sp3d>
                <a:bevelT/>
              </a:sp3d>
            </c:spPr>
          </c:dPt>
          <c:dPt>
            <c:idx val="1"/>
            <c:bubble3D val="0"/>
            <c:spPr>
              <a:solidFill>
                <a:srgbClr val="00CC00"/>
              </a:solidFill>
              <a:scene3d>
                <a:camera prst="orthographicFront"/>
                <a:lightRig rig="threePt" dir="t"/>
              </a:scene3d>
              <a:sp3d>
                <a:bevelT/>
              </a:sp3d>
            </c:spPr>
          </c:dPt>
          <c:dPt>
            <c:idx val="2"/>
            <c:bubble3D val="0"/>
            <c:spPr>
              <a:solidFill>
                <a:srgbClr val="FFFF00"/>
              </a:solidFill>
              <a:ln>
                <a:solidFill>
                  <a:srgbClr val="FFFF66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c:spPr>
          </c:dPt>
          <c:dPt>
            <c:idx val="3"/>
            <c:bubble3D val="0"/>
            <c:spPr>
              <a:gradFill>
                <a:gsLst>
                  <a:gs pos="0">
                    <a:srgbClr val="CCCCFF"/>
                  </a:gs>
                  <a:gs pos="7000">
                    <a:srgbClr val="99CCFF"/>
                  </a:gs>
                  <a:gs pos="27000">
                    <a:srgbClr val="9966FF"/>
                  </a:gs>
                  <a:gs pos="71000">
                    <a:srgbClr val="CC99FF"/>
                  </a:gs>
                  <a:gs pos="82001">
                    <a:srgbClr val="99CCFF"/>
                  </a:gs>
                  <a:gs pos="100000">
                    <a:srgbClr val="CCCCFF"/>
                  </a:gs>
                </a:gsLst>
                <a:lin ang="5400000" scaled="0"/>
              </a:gradFill>
              <a:scene3d>
                <a:camera prst="orthographicFront"/>
                <a:lightRig rig="threePt" dir="t"/>
              </a:scene3d>
              <a:sp3d>
                <a:bevelT/>
              </a:sp3d>
            </c:spPr>
          </c:dPt>
          <c:dPt>
            <c:idx val="4"/>
            <c:bubble3D val="0"/>
            <c:spPr>
              <a:gradFill>
                <a:gsLst>
                  <a:gs pos="0">
                    <a:srgbClr val="03D4A8"/>
                  </a:gs>
                  <a:gs pos="25000">
                    <a:srgbClr val="21D6E0"/>
                  </a:gs>
                  <a:gs pos="75000">
                    <a:srgbClr val="0087E6"/>
                  </a:gs>
                  <a:gs pos="100000">
                    <a:srgbClr val="005CBF"/>
                  </a:gs>
                </a:gsLst>
                <a:lin ang="5400000" scaled="0"/>
              </a:gradFill>
              <a:scene3d>
                <a:camera prst="orthographicFront"/>
                <a:lightRig rig="threePt" dir="t"/>
              </a:scene3d>
              <a:sp3d>
                <a:bevelT/>
              </a:sp3d>
            </c:spPr>
          </c:dPt>
          <c:dPt>
            <c:idx val="5"/>
            <c:bubble3D val="0"/>
            <c:spPr>
              <a:gradFill flip="none" rotWithShape="1">
                <a:gsLst>
                  <a:gs pos="0">
                    <a:srgbClr val="000082"/>
                  </a:gs>
                  <a:gs pos="9000">
                    <a:srgbClr val="66008F"/>
                  </a:gs>
                  <a:gs pos="27000">
                    <a:srgbClr val="BA0066"/>
                  </a:gs>
                  <a:gs pos="74000">
                    <a:srgbClr val="FF0000"/>
                  </a:gs>
                  <a:gs pos="100000">
                    <a:srgbClr val="FF8200"/>
                  </a:gs>
                </a:gsLst>
                <a:path path="circle">
                  <a:fillToRect l="100000" t="100000"/>
                </a:path>
                <a:tileRect r="-100000" b="-100000"/>
              </a:gradFill>
              <a:scene3d>
                <a:camera prst="orthographicFront"/>
                <a:lightRig rig="threePt" dir="t"/>
              </a:scene3d>
              <a:sp3d>
                <a:bevelT/>
              </a:sp3d>
            </c:spPr>
          </c:dPt>
          <c:dPt>
            <c:idx val="6"/>
            <c:bubble3D val="0"/>
            <c:spPr>
              <a:gradFill>
                <a:gsLst>
                  <a:gs pos="50424">
                    <a:srgbClr val="00B0F0"/>
                  </a:gs>
                  <a:gs pos="0">
                    <a:srgbClr val="00B0F0"/>
                  </a:gs>
                  <a:gs pos="13000">
                    <a:srgbClr val="0047FF"/>
                  </a:gs>
                  <a:gs pos="28000">
                    <a:srgbClr val="000082"/>
                  </a:gs>
                  <a:gs pos="42999">
                    <a:srgbClr val="0047FF"/>
                  </a:gs>
                  <a:gs pos="58000">
                    <a:srgbClr val="000082"/>
                  </a:gs>
                  <a:gs pos="72000">
                    <a:srgbClr val="00B0F0"/>
                  </a:gs>
                  <a:gs pos="87000">
                    <a:srgbClr val="000082"/>
                  </a:gs>
                  <a:gs pos="22495">
                    <a:srgbClr val="00B0F0"/>
                  </a:gs>
                  <a:gs pos="88000">
                    <a:srgbClr val="00B0F0"/>
                  </a:gs>
                </a:gsLst>
                <a:lin ang="5400000" scaled="0"/>
              </a:gradFill>
              <a:scene3d>
                <a:camera prst="orthographicFront"/>
                <a:lightRig rig="threePt" dir="t"/>
              </a:scene3d>
              <a:sp3d>
                <a:bevelT/>
              </a:sp3d>
            </c:spPr>
          </c:dPt>
          <c:dLbls>
            <c:dLbl>
              <c:idx val="0"/>
              <c:layout>
                <c:manualLayout>
                  <c:x val="-0.16904429706086574"/>
                  <c:y val="7.8411003113475191E-3"/>
                </c:manualLayout>
              </c:layout>
              <c:tx>
                <c:rich>
                  <a:bodyPr/>
                  <a:lstStyle/>
                  <a:p>
                    <a:r>
                      <a:rPr lang="ru-RU" smtClean="0"/>
                      <a:t>5</a:t>
                    </a:r>
                    <a:r>
                      <a:rPr lang="en-US" smtClean="0"/>
                      <a:t>2</a:t>
                    </a:r>
                    <a:r>
                      <a:rPr lang="ru-RU" smtClean="0"/>
                      <a:t>,7</a:t>
                    </a:r>
                    <a:r>
                      <a:rPr lang="en-US" smtClean="0"/>
                      <a:t>%</a:t>
                    </a:r>
                    <a:endParaRPr lang="en-US" dirty="0"/>
                  </a:p>
                </c:rich>
              </c:tx>
              <c:showLegendKey val="0"/>
              <c:showVal val="0"/>
              <c:showCatName val="0"/>
              <c:showSerName val="0"/>
              <c:showPercent val="1"/>
              <c:showBubbleSize val="0"/>
            </c:dLbl>
            <c:dLbl>
              <c:idx val="1"/>
              <c:layout>
                <c:manualLayout>
                  <c:x val="8.6361148053745937E-2"/>
                  <c:y val="-5.5090762273026575E-2"/>
                </c:manualLayout>
              </c:layout>
              <c:tx>
                <c:rich>
                  <a:bodyPr/>
                  <a:lstStyle/>
                  <a:p>
                    <a:r>
                      <a:rPr lang="ru-RU" smtClean="0"/>
                      <a:t>1,5</a:t>
                    </a:r>
                    <a:r>
                      <a:rPr lang="en-US" smtClean="0"/>
                      <a:t>%</a:t>
                    </a:r>
                    <a:endParaRPr lang="en-US" dirty="0"/>
                  </a:p>
                </c:rich>
              </c:tx>
              <c:showLegendKey val="0"/>
              <c:showVal val="0"/>
              <c:showCatName val="0"/>
              <c:showSerName val="0"/>
              <c:showPercent val="1"/>
              <c:showBubbleSize val="0"/>
            </c:dLbl>
            <c:dLbl>
              <c:idx val="2"/>
              <c:layout>
                <c:manualLayout>
                  <c:x val="1.8521682726736478E-2"/>
                  <c:y val="-2.090096357857257E-2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</c:dLbl>
            <c:dLbl>
              <c:idx val="3"/>
              <c:layout/>
              <c:tx>
                <c:rich>
                  <a:bodyPr/>
                  <a:lstStyle/>
                  <a:p>
                    <a:r>
                      <a:rPr lang="ru-RU" dirty="0" smtClean="0"/>
                      <a:t>7,7%</a:t>
                    </a:r>
                    <a:endParaRPr lang="en-US" dirty="0"/>
                  </a:p>
                </c:rich>
              </c:tx>
              <c:showLegendKey val="0"/>
              <c:showVal val="0"/>
              <c:showCatName val="0"/>
              <c:showSerName val="0"/>
              <c:showPercent val="1"/>
              <c:showBubbleSize val="0"/>
            </c:dLbl>
            <c:dLbl>
              <c:idx val="4"/>
              <c:layout/>
              <c:tx>
                <c:rich>
                  <a:bodyPr/>
                  <a:lstStyle/>
                  <a:p>
                    <a:r>
                      <a:rPr lang="en-US" smtClean="0"/>
                      <a:t>18</a:t>
                    </a:r>
                    <a:r>
                      <a:rPr lang="ru-RU" smtClean="0"/>
                      <a:t>,2</a:t>
                    </a:r>
                    <a:r>
                      <a:rPr lang="en-US" smtClean="0"/>
                      <a:t>%</a:t>
                    </a:r>
                    <a:endParaRPr lang="en-US"/>
                  </a:p>
                </c:rich>
              </c:tx>
              <c:showLegendKey val="0"/>
              <c:showVal val="0"/>
              <c:showCatName val="0"/>
              <c:showSerName val="0"/>
              <c:showPercent val="1"/>
              <c:showBubbleSize val="0"/>
            </c:dLbl>
            <c:dLbl>
              <c:idx val="5"/>
              <c:layout>
                <c:manualLayout>
                  <c:x val="0.10519218755781734"/>
                  <c:y val="6.0385566915329189E-2"/>
                </c:manualLayout>
              </c:layout>
              <c:tx>
                <c:rich>
                  <a:bodyPr/>
                  <a:lstStyle/>
                  <a:p>
                    <a:r>
                      <a:rPr lang="en-US" smtClean="0"/>
                      <a:t>18</a:t>
                    </a:r>
                    <a:r>
                      <a:rPr lang="ru-RU" smtClean="0"/>
                      <a:t>,6</a:t>
                    </a:r>
                    <a:r>
                      <a:rPr lang="en-US" smtClean="0"/>
                      <a:t>%</a:t>
                    </a:r>
                    <a:endParaRPr lang="en-US"/>
                  </a:p>
                </c:rich>
              </c:tx>
              <c:showLegendKey val="0"/>
              <c:showVal val="0"/>
              <c:showCatName val="0"/>
              <c:showSerName val="0"/>
              <c:showPercent val="1"/>
              <c:showBubbleSize val="0"/>
            </c:dLbl>
            <c:dLbl>
              <c:idx val="6"/>
              <c:layout/>
              <c:tx>
                <c:rich>
                  <a:bodyPr/>
                  <a:lstStyle/>
                  <a:p>
                    <a:r>
                      <a:rPr lang="ru-RU" smtClean="0"/>
                      <a:t>0,2</a:t>
                    </a:r>
                    <a:r>
                      <a:rPr lang="en-US" smtClean="0"/>
                      <a:t>%</a:t>
                    </a:r>
                    <a:endParaRPr lang="en-US" dirty="0"/>
                  </a:p>
                </c:rich>
              </c:tx>
              <c:showLegendKey val="0"/>
              <c:showVal val="0"/>
              <c:showCatName val="0"/>
              <c:showSerName val="0"/>
              <c:showPercent val="1"/>
              <c:showBubbleSize val="0"/>
            </c:dLbl>
            <c:showLegendKey val="0"/>
            <c:showVal val="0"/>
            <c:showCatName val="0"/>
            <c:showSerName val="0"/>
            <c:showPercent val="1"/>
            <c:showBubbleSize val="0"/>
            <c:showLeaderLines val="1"/>
          </c:dLbls>
          <c:cat>
            <c:strRef>
              <c:f>Лист1!$A$2:$A$8</c:f>
              <c:strCache>
                <c:ptCount val="7"/>
                <c:pt idx="0">
                  <c:v>Общегосударственные вопросы - 5 644 336.79</c:v>
                </c:pt>
                <c:pt idx="1">
                  <c:v>Национальная оборона -                                                            164 700.0</c:v>
                </c:pt>
                <c:pt idx="2">
                  <c:v>Национальная безопасность и правоохранительная деятельность - 113 783.59</c:v>
                </c:pt>
                <c:pt idx="3">
                  <c:v>Национальная экономики -                                         822 807.93</c:v>
                </c:pt>
                <c:pt idx="4">
                  <c:v>Жилищно- коммунальное хозяйство - 1 949 673.12</c:v>
                </c:pt>
                <c:pt idx="5">
                  <c:v>Культура, кинематография -                   1 987 062.44</c:v>
                </c:pt>
                <c:pt idx="6">
                  <c:v>Социальная политика - 18.0</c:v>
                </c:pt>
              </c:strCache>
            </c:strRef>
          </c:cat>
          <c:val>
            <c:numRef>
              <c:f>Лист1!$B$2:$B$8</c:f>
              <c:numCache>
                <c:formatCode>General</c:formatCode>
                <c:ptCount val="7"/>
                <c:pt idx="0">
                  <c:v>17</c:v>
                </c:pt>
                <c:pt idx="1">
                  <c:v>0.5</c:v>
                </c:pt>
                <c:pt idx="2">
                  <c:v>0.3</c:v>
                </c:pt>
                <c:pt idx="3">
                  <c:v>2.4</c:v>
                </c:pt>
                <c:pt idx="4">
                  <c:v>5.5</c:v>
                </c:pt>
                <c:pt idx="5">
                  <c:v>5.5</c:v>
                </c:pt>
                <c:pt idx="6">
                  <c:v>0.2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</c:plotArea>
    <c:legend>
      <c:legendPos val="r"/>
      <c:legendEntry>
        <c:idx val="0"/>
        <c:txPr>
          <a:bodyPr/>
          <a:lstStyle/>
          <a:p>
            <a:pPr>
              <a:defRPr sz="1200" b="1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</c:legendEntry>
      <c:legendEntry>
        <c:idx val="1"/>
        <c:txPr>
          <a:bodyPr/>
          <a:lstStyle/>
          <a:p>
            <a:pPr>
              <a:defRPr sz="1200" b="1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</c:legendEntry>
      <c:legendEntry>
        <c:idx val="2"/>
        <c:txPr>
          <a:bodyPr/>
          <a:lstStyle/>
          <a:p>
            <a:pPr>
              <a:defRPr sz="1200" b="1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</c:legendEntry>
      <c:legendEntry>
        <c:idx val="3"/>
        <c:txPr>
          <a:bodyPr/>
          <a:lstStyle/>
          <a:p>
            <a:pPr>
              <a:defRPr sz="1200" b="1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</c:legendEntry>
      <c:legendEntry>
        <c:idx val="4"/>
        <c:txPr>
          <a:bodyPr/>
          <a:lstStyle/>
          <a:p>
            <a:pPr>
              <a:defRPr sz="1200" b="1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</c:legendEntry>
      <c:legendEntry>
        <c:idx val="5"/>
        <c:txPr>
          <a:bodyPr/>
          <a:lstStyle/>
          <a:p>
            <a:pPr>
              <a:defRPr sz="1200" b="1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</c:legendEntry>
      <c:legendEntry>
        <c:idx val="6"/>
        <c:txPr>
          <a:bodyPr/>
          <a:lstStyle/>
          <a:p>
            <a:pPr>
              <a:defRPr sz="1200" b="1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</c:legendEntry>
      <c:layout>
        <c:manualLayout>
          <c:xMode val="edge"/>
          <c:yMode val="edge"/>
          <c:x val="0.62854780800181098"/>
          <c:y val="5.1620280673421108E-2"/>
          <c:w val="0.37145219199818902"/>
          <c:h val="0.94837971932657894"/>
        </c:manualLayout>
      </c:layout>
      <c:overlay val="0"/>
    </c:legend>
    <c:plotVisOnly val="1"/>
    <c:dispBlanksAs val="gap"/>
    <c:showDLblsOverMax val="0"/>
  </c:chart>
  <c:spPr>
    <a:solidFill>
      <a:schemeClr val="accent5">
        <a:lumMod val="40000"/>
        <a:lumOff val="60000"/>
      </a:schemeClr>
    </a:solidFill>
  </c:spPr>
  <c:txPr>
    <a:bodyPr/>
    <a:lstStyle/>
    <a:p>
      <a:pPr>
        <a:defRPr sz="1800"/>
      </a:pPr>
      <a:endParaRPr lang="ru-RU"/>
    </a:p>
  </c:txPr>
  <c:externalData r:id="rId1">
    <c:autoUpdate val="0"/>
  </c:externalData>
  <c:userShapes r:id="rId2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7360521951343286"/>
          <c:y val="0.14008448435737567"/>
          <c:w val="0.54799701056681593"/>
          <c:h val="0.8219955158502239"/>
        </c:manualLayout>
      </c:layout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spPr>
            <a:gradFill flip="none" rotWithShape="1">
              <a:gsLst>
                <a:gs pos="0">
                  <a:srgbClr val="CCCCFF"/>
                </a:gs>
                <a:gs pos="17999">
                  <a:srgbClr val="99CCFF"/>
                </a:gs>
                <a:gs pos="36000">
                  <a:srgbClr val="9966FF"/>
                </a:gs>
                <a:gs pos="61000">
                  <a:srgbClr val="CC99FF"/>
                </a:gs>
                <a:gs pos="82001">
                  <a:srgbClr val="99CCFF"/>
                </a:gs>
                <a:gs pos="100000">
                  <a:srgbClr val="CCCCFF"/>
                </a:gs>
              </a:gsLst>
              <a:lin ang="5400000" scaled="0"/>
              <a:tileRect r="-100000" b="-100000"/>
            </a:gradFill>
          </c:spPr>
          <c:explosion val="25"/>
          <c:dPt>
            <c:idx val="0"/>
            <c:bubble3D val="0"/>
            <c:spPr>
              <a:gradFill flip="none" rotWithShape="1">
                <a:gsLst>
                  <a:gs pos="0">
                    <a:srgbClr val="CCCCFF"/>
                  </a:gs>
                  <a:gs pos="17999">
                    <a:srgbClr val="99CCFF"/>
                  </a:gs>
                  <a:gs pos="36000">
                    <a:srgbClr val="9966FF"/>
                  </a:gs>
                  <a:gs pos="61000">
                    <a:srgbClr val="CC99FF"/>
                  </a:gs>
                  <a:gs pos="82001">
                    <a:srgbClr val="99CCFF"/>
                  </a:gs>
                  <a:gs pos="100000">
                    <a:srgbClr val="CCCCFF"/>
                  </a:gs>
                </a:gsLst>
                <a:path path="circle">
                  <a:fillToRect l="100000" t="100000"/>
                </a:path>
                <a:tileRect r="-100000" b="-100000"/>
              </a:gradFill>
            </c:spPr>
          </c:dPt>
          <c:dPt>
            <c:idx val="1"/>
            <c:bubble3D val="0"/>
            <c:explosion val="3"/>
            <c:spPr>
              <a:gradFill flip="none" rotWithShape="1">
                <a:gsLst>
                  <a:gs pos="0">
                    <a:srgbClr val="03D4A8"/>
                  </a:gs>
                  <a:gs pos="25000">
                    <a:srgbClr val="21D6E0"/>
                  </a:gs>
                  <a:gs pos="75000">
                    <a:srgbClr val="0087E6"/>
                  </a:gs>
                  <a:gs pos="100000">
                    <a:srgbClr val="005CBF"/>
                  </a:gs>
                </a:gsLst>
                <a:lin ang="5400000" scaled="1"/>
                <a:tileRect/>
              </a:gradFill>
            </c:spPr>
          </c:dPt>
          <c:dLbls>
            <c:dLbl>
              <c:idx val="0"/>
              <c:layout>
                <c:manualLayout>
                  <c:x val="-0.11641457462417823"/>
                  <c:y val="-0.19304809735033804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</c:dLbl>
            <c:showLegendKey val="0"/>
            <c:showVal val="0"/>
            <c:showCatName val="0"/>
            <c:showSerName val="0"/>
            <c:showPercent val="1"/>
            <c:showBubbleSize val="0"/>
            <c:showLeaderLines val="1"/>
          </c:dLbls>
          <c:cat>
            <c:strRef>
              <c:f>Лист1!$A$2:$A$3</c:f>
              <c:strCache>
                <c:ptCount val="2"/>
                <c:pt idx="0">
                  <c:v>Расходы, фдрмируемые в рамках муниципальных программ - 8 706 181.52</c:v>
                </c:pt>
                <c:pt idx="1">
                  <c:v>Непрограммные расходы - 1 994 182.35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10</c:v>
                </c:pt>
                <c:pt idx="1">
                  <c:v>2.2000000000000002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</c:plotArea>
    <c:legend>
      <c:legendPos val="t"/>
      <c:legendEntry>
        <c:idx val="0"/>
        <c:txPr>
          <a:bodyPr/>
          <a:lstStyle/>
          <a:p>
            <a:pPr>
              <a:defRPr sz="1400" b="1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</c:legendEntry>
      <c:legendEntry>
        <c:idx val="1"/>
        <c:txPr>
          <a:bodyPr/>
          <a:lstStyle/>
          <a:p>
            <a:pPr>
              <a:defRPr sz="1400" b="1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</c:legendEntry>
      <c:layout/>
      <c:overlay val="0"/>
    </c:legend>
    <c:plotVisOnly val="1"/>
    <c:dispBlanksAs val="gap"/>
    <c:showDLblsOverMax val="0"/>
  </c:chart>
  <c:spPr>
    <a:solidFill>
      <a:srgbClr val="FFFF66"/>
    </a:solidFill>
  </c:spPr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809115124774496"/>
          <c:y val="7.5895048229521631E-2"/>
          <c:w val="0.62977843731648864"/>
          <c:h val="0.83704729010419376"/>
        </c:manualLayout>
      </c:layout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explosion val="14"/>
          <c:dPt>
            <c:idx val="0"/>
            <c:bubble3D val="0"/>
            <c:spPr>
              <a:solidFill>
                <a:srgbClr val="92D050"/>
              </a:solidFill>
              <a:scene3d>
                <a:camera prst="orthographicFront"/>
                <a:lightRig rig="threePt" dir="t"/>
              </a:scene3d>
              <a:sp3d>
                <a:bevelT prst="angle"/>
              </a:sp3d>
            </c:spPr>
          </c:dPt>
          <c:dPt>
            <c:idx val="1"/>
            <c:bubble3D val="0"/>
            <c:explosion val="13"/>
            <c:spPr>
              <a:solidFill>
                <a:schemeClr val="accent2"/>
              </a:solidFill>
              <a:scene3d>
                <a:camera prst="orthographicFront"/>
                <a:lightRig rig="threePt" dir="t"/>
              </a:scene3d>
              <a:sp3d>
                <a:bevelT prst="angle"/>
              </a:sp3d>
            </c:spPr>
          </c:dPt>
          <c:dPt>
            <c:idx val="2"/>
            <c:bubble3D val="0"/>
            <c:explosion val="10"/>
            <c:spPr>
              <a:solidFill>
                <a:srgbClr val="FFFF00"/>
              </a:solidFill>
              <a:scene3d>
                <a:camera prst="orthographicFront"/>
                <a:lightRig rig="threePt" dir="t"/>
              </a:scene3d>
              <a:sp3d>
                <a:bevelT prst="angle"/>
              </a:sp3d>
            </c:spPr>
          </c:dPt>
          <c:dPt>
            <c:idx val="3"/>
            <c:bubble3D val="0"/>
            <c:explosion val="9"/>
            <c:spPr>
              <a:gradFill rotWithShape="1">
                <a:gsLst>
                  <a:gs pos="0">
                    <a:schemeClr val="accent4">
                      <a:shade val="51000"/>
                      <a:satMod val="130000"/>
                    </a:schemeClr>
                  </a:gs>
                  <a:gs pos="80000">
                    <a:schemeClr val="accent4">
                      <a:shade val="93000"/>
                      <a:satMod val="130000"/>
                    </a:schemeClr>
                  </a:gs>
                  <a:gs pos="100000">
                    <a:schemeClr val="accent4">
                      <a:shade val="94000"/>
                      <a:satMod val="135000"/>
                    </a:schemeClr>
                  </a:gs>
                </a:gsLst>
                <a:lin ang="16200000" scaled="0"/>
              </a:gradFill>
              <a:ln w="9525" cap="flat" cmpd="sng" algn="ctr">
                <a:solidFill>
                  <a:schemeClr val="accent4">
                    <a:shade val="95000"/>
                    <a:satMod val="105000"/>
                  </a:schemeClr>
                </a:solidFill>
                <a:prstDash val="solid"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/>
                <a:lightRig rig="threePt" dir="t"/>
              </a:scene3d>
              <a:sp3d>
                <a:bevelT prst="angle"/>
              </a:sp3d>
            </c:spPr>
          </c:dPt>
          <c:dPt>
            <c:idx val="4"/>
            <c:bubble3D val="0"/>
            <c:explosion val="7"/>
            <c:spPr>
              <a:solidFill>
                <a:srgbClr val="00B0F0"/>
              </a:solidFill>
              <a:scene3d>
                <a:camera prst="orthographicFront"/>
                <a:lightRig rig="threePt" dir="t"/>
              </a:scene3d>
              <a:sp3d>
                <a:bevelT prst="angle"/>
              </a:sp3d>
            </c:spPr>
          </c:dPt>
          <c:dPt>
            <c:idx val="5"/>
            <c:bubble3D val="0"/>
            <c:explosion val="6"/>
            <c:spPr>
              <a:gradFill rotWithShape="1">
                <a:gsLst>
                  <a:gs pos="0">
                    <a:schemeClr val="accent6">
                      <a:shade val="51000"/>
                      <a:satMod val="130000"/>
                    </a:schemeClr>
                  </a:gs>
                  <a:gs pos="80000">
                    <a:schemeClr val="accent6">
                      <a:shade val="93000"/>
                      <a:satMod val="130000"/>
                    </a:schemeClr>
                  </a:gs>
                  <a:gs pos="100000">
                    <a:schemeClr val="accent6">
                      <a:shade val="94000"/>
                      <a:satMod val="135000"/>
                    </a:schemeClr>
                  </a:gs>
                </a:gsLst>
                <a:lin ang="16200000" scaled="0"/>
              </a:gradFill>
              <a:ln w="9525" cap="flat" cmpd="sng" algn="ctr">
                <a:solidFill>
                  <a:schemeClr val="accent6">
                    <a:shade val="95000"/>
                    <a:satMod val="105000"/>
                  </a:schemeClr>
                </a:solidFill>
                <a:prstDash val="solid"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/>
                <a:lightRig rig="threePt" dir="t"/>
              </a:scene3d>
              <a:sp3d>
                <a:bevelT prst="angle"/>
              </a:sp3d>
            </c:spPr>
          </c:dPt>
          <c:dLbls>
            <c:dLbl>
              <c:idx val="0"/>
              <c:layout>
                <c:manualLayout>
                  <c:x val="-4.7234850693157306E-3"/>
                  <c:y val="1.187361376288089E-2"/>
                </c:manualLayout>
              </c:layout>
              <c:tx>
                <c:rich>
                  <a:bodyPr/>
                  <a:lstStyle/>
                  <a:p>
                    <a:r>
                      <a:rPr lang="ru-RU" sz="1200" b="1" dirty="0">
                        <a:solidFill>
                          <a:srgbClr val="7030A0"/>
                        </a:solidFill>
                        <a:latin typeface="Times New Roman" pitchFamily="18" charset="0"/>
                        <a:cs typeface="Times New Roman" pitchFamily="18" charset="0"/>
                      </a:rPr>
                      <a:t>Управление муниципальными финансами</a:t>
                    </a:r>
                    <a:r>
                      <a:rPr lang="ru-RU" sz="1200" b="1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rPr>
                      <a:t>
</a:t>
                    </a:r>
                    <a:r>
                      <a:rPr lang="ru-RU" sz="1200" b="1" dirty="0" smtClean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rPr>
                      <a:t>3 750 161,64</a:t>
                    </a:r>
                    <a:endParaRPr lang="ru-RU" sz="1200" b="1" dirty="0">
                      <a:solidFill>
                        <a:srgbClr val="FF0000"/>
                      </a:solidFill>
                      <a:latin typeface="Times New Roman" pitchFamily="18" charset="0"/>
                      <a:cs typeface="Times New Roman" pitchFamily="18" charset="0"/>
                    </a:endParaRPr>
                  </a:p>
                </c:rich>
              </c:tx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1"/>
              <c:layout>
                <c:manualLayout>
                  <c:x val="3.4269174888586711E-2"/>
                  <c:y val="-3.8564104691602479E-2"/>
                </c:manualLayout>
              </c:layout>
              <c:tx>
                <c:rich>
                  <a:bodyPr/>
                  <a:lstStyle/>
                  <a:p>
                    <a:r>
                      <a:rPr lang="ru-RU" sz="1200" b="1" dirty="0">
                        <a:solidFill>
                          <a:srgbClr val="7030A0"/>
                        </a:solidFill>
                        <a:latin typeface="Times New Roman" pitchFamily="18" charset="0"/>
                        <a:cs typeface="Times New Roman" pitchFamily="18" charset="0"/>
                      </a:rPr>
                      <a:t>Муниципальная политика
</a:t>
                    </a:r>
                    <a:r>
                      <a:rPr lang="ru-RU" sz="1200" b="1" dirty="0" smtClean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rPr>
                      <a:t>82 692,80</a:t>
                    </a:r>
                    <a:endParaRPr lang="ru-RU" sz="1200" b="1" dirty="0">
                      <a:solidFill>
                        <a:srgbClr val="FF0000"/>
                      </a:solidFill>
                      <a:latin typeface="Times New Roman" pitchFamily="18" charset="0"/>
                      <a:cs typeface="Times New Roman" pitchFamily="18" charset="0"/>
                    </a:endParaRPr>
                  </a:p>
                </c:rich>
              </c:tx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2"/>
              <c:layout>
                <c:manualLayout>
                  <c:x val="-0.28022565890885198"/>
                  <c:y val="-0.40855165178552594"/>
                </c:manualLayout>
              </c:layout>
              <c:tx>
                <c:rich>
                  <a:bodyPr/>
                  <a:lstStyle/>
                  <a:p>
                    <a:r>
                      <a:rPr lang="ru-RU" sz="1100" b="1" dirty="0">
                        <a:solidFill>
                          <a:srgbClr val="7030A0"/>
                        </a:solidFill>
                        <a:latin typeface="Times New Roman" pitchFamily="18" charset="0"/>
                        <a:cs typeface="Times New Roman" pitchFamily="18" charset="0"/>
                      </a:rPr>
                      <a:t>Защита населения и территории от чрезвычайных ситуаций, обеспечение пожарной </a:t>
                    </a:r>
                    <a:r>
                      <a:rPr lang="ru-RU" sz="1100" b="1" dirty="0" smtClean="0">
                        <a:solidFill>
                          <a:srgbClr val="7030A0"/>
                        </a:solidFill>
                        <a:latin typeface="Times New Roman" pitchFamily="18" charset="0"/>
                        <a:cs typeface="Times New Roman" pitchFamily="18" charset="0"/>
                      </a:rPr>
                      <a:t>безопасности и безопасности людей </a:t>
                    </a:r>
                    <a:r>
                      <a:rPr lang="ru-RU" sz="1100" b="1" dirty="0">
                        <a:solidFill>
                          <a:srgbClr val="7030A0"/>
                        </a:solidFill>
                        <a:latin typeface="Times New Roman" pitchFamily="18" charset="0"/>
                        <a:cs typeface="Times New Roman" pitchFamily="18" charset="0"/>
                      </a:rPr>
                      <a:t>на водных объектах </a:t>
                    </a:r>
                    <a:r>
                      <a:rPr lang="ru-RU" sz="1100" dirty="0">
                        <a:solidFill>
                          <a:srgbClr val="7030A0"/>
                        </a:solidFill>
                        <a:latin typeface="Times New Roman" pitchFamily="18" charset="0"/>
                        <a:cs typeface="Times New Roman" pitchFamily="18" charset="0"/>
                      </a:rPr>
                      <a:t>
</a:t>
                    </a:r>
                    <a:r>
                      <a:rPr lang="ru-RU" sz="1100" b="1" dirty="0" smtClean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rPr>
                      <a:t>113 783,59</a:t>
                    </a:r>
                    <a:endParaRPr lang="ru-RU" sz="1100" b="1" dirty="0">
                      <a:solidFill>
                        <a:srgbClr val="FF0000"/>
                      </a:solidFill>
                      <a:latin typeface="Times New Roman" pitchFamily="18" charset="0"/>
                      <a:cs typeface="Times New Roman" pitchFamily="18" charset="0"/>
                    </a:endParaRPr>
                  </a:p>
                </c:rich>
              </c:tx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3"/>
              <c:layout>
                <c:manualLayout>
                  <c:x val="0.2607300432112804"/>
                  <c:y val="0.24052900591917353"/>
                </c:manualLayout>
              </c:layout>
              <c:tx>
                <c:rich>
                  <a:bodyPr/>
                  <a:lstStyle/>
                  <a:p>
                    <a:r>
                      <a:rPr lang="ru-RU" sz="1200" b="1" dirty="0">
                        <a:solidFill>
                          <a:srgbClr val="7030A0"/>
                        </a:solidFill>
                        <a:latin typeface="Times New Roman" pitchFamily="18" charset="0"/>
                        <a:cs typeface="Times New Roman" pitchFamily="18" charset="0"/>
                      </a:rPr>
                      <a:t>Развитие транспортной </a:t>
                    </a:r>
                    <a:r>
                      <a:rPr lang="ru-RU" sz="1200" b="1" dirty="0" smtClean="0">
                        <a:solidFill>
                          <a:srgbClr val="7030A0"/>
                        </a:solidFill>
                        <a:latin typeface="Times New Roman" pitchFamily="18" charset="0"/>
                        <a:cs typeface="Times New Roman" pitchFamily="18" charset="0"/>
                      </a:rPr>
                      <a:t>системы – </a:t>
                    </a:r>
                    <a:r>
                      <a:rPr lang="ru-RU" sz="1200" b="1" dirty="0" smtClean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rPr>
                      <a:t>822 807,93</a:t>
                    </a:r>
                    <a:endParaRPr lang="ru-RU" dirty="0">
                      <a:solidFill>
                        <a:srgbClr val="FF0000"/>
                      </a:solidFill>
                    </a:endParaRPr>
                  </a:p>
                </c:rich>
              </c:tx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4"/>
              <c:layout>
                <c:manualLayout>
                  <c:x val="1.5934843351703129E-4"/>
                  <c:y val="0.36511308870041165"/>
                </c:manualLayout>
              </c:layout>
              <c:tx>
                <c:rich>
                  <a:bodyPr/>
                  <a:lstStyle/>
                  <a:p>
                    <a:r>
                      <a:rPr lang="ru-RU" sz="1200" b="1" dirty="0">
                        <a:solidFill>
                          <a:srgbClr val="7030A0"/>
                        </a:solidFill>
                        <a:latin typeface="Times New Roman" pitchFamily="18" charset="0"/>
                        <a:cs typeface="Times New Roman" pitchFamily="18" charset="0"/>
                      </a:rPr>
                      <a:t>Благоустройство территории и жилищно-коммунальное хозяйство</a:t>
                    </a:r>
                    <a:r>
                      <a:rPr lang="ru-RU" sz="1200" b="1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rPr>
                      <a:t>
</a:t>
                    </a:r>
                    <a:r>
                      <a:rPr lang="ru-RU" sz="1200" b="1" dirty="0" smtClean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rPr>
                      <a:t>1 949 673,12</a:t>
                    </a:r>
                    <a:endParaRPr lang="ru-RU" sz="1200" b="1" dirty="0">
                      <a:solidFill>
                        <a:srgbClr val="FF0000"/>
                      </a:solidFill>
                      <a:latin typeface="Times New Roman" pitchFamily="18" charset="0"/>
                      <a:cs typeface="Times New Roman" pitchFamily="18" charset="0"/>
                    </a:endParaRPr>
                  </a:p>
                </c:rich>
              </c:tx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5"/>
              <c:layout>
                <c:manualLayout>
                  <c:x val="-3.3104577693404115E-2"/>
                  <c:y val="8.8024150621801522E-2"/>
                </c:manualLayout>
              </c:layout>
              <c:tx>
                <c:rich>
                  <a:bodyPr/>
                  <a:lstStyle/>
                  <a:p>
                    <a:r>
                      <a:rPr lang="ru-RU" sz="1200" b="1" dirty="0">
                        <a:solidFill>
                          <a:srgbClr val="7030A0"/>
                        </a:solidFill>
                        <a:latin typeface="Times New Roman" pitchFamily="18" charset="0"/>
                        <a:cs typeface="Times New Roman" pitchFamily="18" charset="0"/>
                      </a:rPr>
                      <a:t>Развитие культуры
</a:t>
                    </a:r>
                    <a:r>
                      <a:rPr lang="ru-RU" sz="1200" b="1" dirty="0" smtClean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rPr>
                      <a:t>1 987 062,44</a:t>
                    </a:r>
                    <a:endParaRPr lang="ru-RU" sz="1200" b="1" dirty="0">
                      <a:solidFill>
                        <a:srgbClr val="FF0000"/>
                      </a:solidFill>
                      <a:latin typeface="Times New Roman" pitchFamily="18" charset="0"/>
                      <a:cs typeface="Times New Roman" pitchFamily="18" charset="0"/>
                    </a:endParaRPr>
                  </a:p>
                </c:rich>
              </c:tx>
              <c:showLegendKey val="0"/>
              <c:showVal val="0"/>
              <c:showCatName val="1"/>
              <c:showSerName val="0"/>
              <c:showPercent val="1"/>
              <c:showBubbleSize val="0"/>
            </c:dLbl>
            <c:showLegendKey val="0"/>
            <c:showVal val="0"/>
            <c:showCatName val="1"/>
            <c:showSerName val="0"/>
            <c:showPercent val="1"/>
            <c:showBubbleSize val="0"/>
            <c:showLeaderLines val="0"/>
          </c:dLbls>
          <c:cat>
            <c:strRef>
              <c:f>Лист1!$A$2:$A$7</c:f>
              <c:strCache>
                <c:ptCount val="6"/>
                <c:pt idx="0">
                  <c:v>Управление муниципальными финансами</c:v>
                </c:pt>
                <c:pt idx="1">
                  <c:v>Муниципальная политика</c:v>
                </c:pt>
                <c:pt idx="2">
                  <c:v>Развитие транспортной системы</c:v>
                </c:pt>
                <c:pt idx="3">
                  <c:v>Благоустройство территории и жилищно-коммунальное хозяйство</c:v>
                </c:pt>
                <c:pt idx="4">
                  <c:v>Защита населения и территории от чрезвычайных ситуаций, обеспечение пожарной безопасности людей на водных объектах </c:v>
                </c:pt>
                <c:pt idx="5">
                  <c:v>Развитие культуры</c:v>
                </c:pt>
              </c:strCache>
            </c:strRef>
          </c:cat>
          <c:val>
            <c:numRef>
              <c:f>Лист1!$B$2:$B$7</c:f>
              <c:numCache>
                <c:formatCode>General</c:formatCode>
                <c:ptCount val="6"/>
                <c:pt idx="0">
                  <c:v>8.3000000000000007</c:v>
                </c:pt>
                <c:pt idx="1">
                  <c:v>0.2</c:v>
                </c:pt>
                <c:pt idx="2">
                  <c:v>2</c:v>
                </c:pt>
                <c:pt idx="3">
                  <c:v>3.4</c:v>
                </c:pt>
                <c:pt idx="4">
                  <c:v>0.5</c:v>
                </c:pt>
                <c:pt idx="5">
                  <c:v>3.6</c:v>
                </c:pt>
              </c:numCache>
            </c:numRef>
          </c:val>
        </c:ser>
        <c:dLbls>
          <c:showLegendKey val="0"/>
          <c:showVal val="0"/>
          <c:showCatName val="1"/>
          <c:showSerName val="0"/>
          <c:showPercent val="1"/>
          <c:showBubbleSize val="0"/>
          <c:showLeaderLines val="0"/>
        </c:dLbls>
        <c:firstSliceAng val="0"/>
      </c:pieChart>
    </c:plotArea>
    <c:plotVisOnly val="1"/>
    <c:dispBlanksAs val="gap"/>
    <c:showDLblsOverMax val="0"/>
  </c:chart>
  <c:spPr>
    <a:scene3d>
      <a:camera prst="orthographicFront"/>
      <a:lightRig rig="threePt" dir="t"/>
    </a:scene3d>
    <a:sp3d>
      <a:bevelT prst="angle"/>
    </a:sp3d>
  </c:spPr>
  <c:txPr>
    <a:bodyPr/>
    <a:lstStyle/>
    <a:p>
      <a:pPr>
        <a:defRPr sz="1800"/>
      </a:pPr>
      <a:endParaRPr lang="ru-RU"/>
    </a:p>
  </c:txPr>
  <c:externalData r:id="rId1">
    <c:autoUpdate val="0"/>
  </c:externalData>
  <c:userShapes r:id="rId2"/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4720298-04CF-4D2E-BAA5-5B8CF64A06F3}" type="doc">
      <dgm:prSet loTypeId="urn:microsoft.com/office/officeart/2005/8/layout/pyramid1" loCatId="pyramid" qsTypeId="urn:microsoft.com/office/officeart/2005/8/quickstyle/3d2" qsCatId="3D" csTypeId="urn:microsoft.com/office/officeart/2005/8/colors/colorful5" csCatId="colorful" phldr="1"/>
      <dgm:spPr/>
      <dgm:t>
        <a:bodyPr/>
        <a:lstStyle/>
        <a:p>
          <a:endParaRPr lang="ru-RU"/>
        </a:p>
      </dgm:t>
    </dgm:pt>
    <dgm:pt modelId="{72F40CCF-3B4A-412E-AA74-329764D2CC9E}">
      <dgm:prSet phldrT="[Текст]" custT="1"/>
      <dgm:spPr/>
      <dgm:t>
        <a:bodyPr/>
        <a:lstStyle/>
        <a:p>
          <a:endParaRPr lang="ru-RU" sz="1800" dirty="0" smtClean="0">
            <a:latin typeface="Times New Roman" pitchFamily="18" charset="0"/>
            <a:cs typeface="Times New Roman" pitchFamily="18" charset="0"/>
          </a:endParaRPr>
        </a:p>
        <a:p>
          <a:endParaRPr lang="ru-RU" sz="1800" dirty="0" smtClean="0">
            <a:latin typeface="Times New Roman" pitchFamily="18" charset="0"/>
            <a:cs typeface="Times New Roman" pitchFamily="18" charset="0"/>
          </a:endParaRPr>
        </a:p>
        <a:p>
          <a:endParaRPr lang="ru-RU" sz="1800" dirty="0" smtClean="0">
            <a:latin typeface="Times New Roman" pitchFamily="18" charset="0"/>
            <a:cs typeface="Times New Roman" pitchFamily="18" charset="0"/>
          </a:endParaRPr>
        </a:p>
        <a:p>
          <a:endParaRPr lang="ru-RU" sz="1600" b="1" dirty="0" smtClean="0">
            <a:solidFill>
              <a:srgbClr val="C00000"/>
            </a:solidFill>
            <a:latin typeface="Times New Roman" pitchFamily="18" charset="0"/>
            <a:cs typeface="Times New Roman" pitchFamily="18" charset="0"/>
          </a:endParaRPr>
        </a:p>
        <a:p>
          <a:r>
            <a:rPr lang="ru-RU" sz="1600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rPr>
            <a:t>4 261 226,0</a:t>
          </a:r>
        </a:p>
        <a:p>
          <a:endParaRPr lang="ru-RU" sz="3200" dirty="0"/>
        </a:p>
      </dgm:t>
    </dgm:pt>
    <dgm:pt modelId="{9FF8F417-776E-4E21-9AB5-F6F527552A29}" type="parTrans" cxnId="{9045B5B3-848D-4FF9-9E5A-D2AE27A10F88}">
      <dgm:prSet/>
      <dgm:spPr/>
      <dgm:t>
        <a:bodyPr/>
        <a:lstStyle/>
        <a:p>
          <a:endParaRPr lang="ru-RU"/>
        </a:p>
      </dgm:t>
    </dgm:pt>
    <dgm:pt modelId="{F702E66E-0F49-4A67-8711-552CC0A76D92}" type="sibTrans" cxnId="{9045B5B3-848D-4FF9-9E5A-D2AE27A10F88}">
      <dgm:prSet/>
      <dgm:spPr/>
      <dgm:t>
        <a:bodyPr/>
        <a:lstStyle/>
        <a:p>
          <a:endParaRPr lang="ru-RU"/>
        </a:p>
      </dgm:t>
    </dgm:pt>
    <dgm:pt modelId="{433CF5BE-9D3D-48DC-85EB-28BCBE4E02EF}">
      <dgm:prSet phldrT="[Текст]" custT="1"/>
      <dgm:spPr/>
      <dgm:t>
        <a:bodyPr/>
        <a:lstStyle/>
        <a:p>
          <a:endParaRPr lang="ru-RU" sz="2300" dirty="0" smtClean="0"/>
        </a:p>
        <a:p>
          <a:r>
            <a:rPr lang="ru-RU" sz="1600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rPr>
            <a:t>8 775 959,21</a:t>
          </a:r>
        </a:p>
        <a:p>
          <a:endParaRPr lang="ru-RU" sz="2300" dirty="0"/>
        </a:p>
      </dgm:t>
    </dgm:pt>
    <dgm:pt modelId="{0594A4BC-CD59-488D-85EC-BD22B278C144}" type="parTrans" cxnId="{3A532A5B-D9BA-4914-B0A3-501A327EF742}">
      <dgm:prSet/>
      <dgm:spPr/>
      <dgm:t>
        <a:bodyPr/>
        <a:lstStyle/>
        <a:p>
          <a:endParaRPr lang="ru-RU"/>
        </a:p>
      </dgm:t>
    </dgm:pt>
    <dgm:pt modelId="{00F61390-E2F0-40E2-9642-2A9961BD9A35}" type="sibTrans" cxnId="{3A532A5B-D9BA-4914-B0A3-501A327EF742}">
      <dgm:prSet/>
      <dgm:spPr/>
      <dgm:t>
        <a:bodyPr/>
        <a:lstStyle/>
        <a:p>
          <a:endParaRPr lang="ru-RU"/>
        </a:p>
      </dgm:t>
    </dgm:pt>
    <dgm:pt modelId="{27A50458-BB9C-41EC-9F91-B03384716C77}" type="pres">
      <dgm:prSet presAssocID="{04720298-04CF-4D2E-BAA5-5B8CF64A06F3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706AD727-CFCD-46DC-922C-AE19CB4CC397}" type="pres">
      <dgm:prSet presAssocID="{72F40CCF-3B4A-412E-AA74-329764D2CC9E}" presName="Name8" presStyleCnt="0"/>
      <dgm:spPr/>
    </dgm:pt>
    <dgm:pt modelId="{A8B9DE60-F2AF-43B5-86F1-5B4F2865B50D}" type="pres">
      <dgm:prSet presAssocID="{72F40CCF-3B4A-412E-AA74-329764D2CC9E}" presName="level" presStyleLbl="node1" presStyleIdx="0" presStyleCnt="2" custLinFactNeighborX="-672" custLinFactNeighborY="-3372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2A3609E-8CB2-463A-8D88-D606152FC860}" type="pres">
      <dgm:prSet presAssocID="{72F40CCF-3B4A-412E-AA74-329764D2CC9E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40D55DC-0ADE-4461-8C3C-1E79398E7872}" type="pres">
      <dgm:prSet presAssocID="{433CF5BE-9D3D-48DC-85EB-28BCBE4E02EF}" presName="Name8" presStyleCnt="0"/>
      <dgm:spPr/>
    </dgm:pt>
    <dgm:pt modelId="{2C282C2E-F278-4456-9F66-F5186C01681E}" type="pres">
      <dgm:prSet presAssocID="{433CF5BE-9D3D-48DC-85EB-28BCBE4E02EF}" presName="level" presStyleLbl="node1" presStyleIdx="1" presStyleCnt="2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657ADEF-043E-4E40-9849-B21564CB2BF5}" type="pres">
      <dgm:prSet presAssocID="{433CF5BE-9D3D-48DC-85EB-28BCBE4E02EF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A971A7A9-12B3-4952-81B0-539998B39C22}" type="presOf" srcId="{433CF5BE-9D3D-48DC-85EB-28BCBE4E02EF}" destId="{2657ADEF-043E-4E40-9849-B21564CB2BF5}" srcOrd="1" destOrd="0" presId="urn:microsoft.com/office/officeart/2005/8/layout/pyramid1"/>
    <dgm:cxn modelId="{D3AAAE21-A216-4466-A2E1-539BD87190AF}" type="presOf" srcId="{433CF5BE-9D3D-48DC-85EB-28BCBE4E02EF}" destId="{2C282C2E-F278-4456-9F66-F5186C01681E}" srcOrd="0" destOrd="0" presId="urn:microsoft.com/office/officeart/2005/8/layout/pyramid1"/>
    <dgm:cxn modelId="{C34A85CA-A33A-4C26-8093-CC7C2B4A0100}" type="presOf" srcId="{72F40CCF-3B4A-412E-AA74-329764D2CC9E}" destId="{E2A3609E-8CB2-463A-8D88-D606152FC860}" srcOrd="1" destOrd="0" presId="urn:microsoft.com/office/officeart/2005/8/layout/pyramid1"/>
    <dgm:cxn modelId="{3A532A5B-D9BA-4914-B0A3-501A327EF742}" srcId="{04720298-04CF-4D2E-BAA5-5B8CF64A06F3}" destId="{433CF5BE-9D3D-48DC-85EB-28BCBE4E02EF}" srcOrd="1" destOrd="0" parTransId="{0594A4BC-CD59-488D-85EC-BD22B278C144}" sibTransId="{00F61390-E2F0-40E2-9642-2A9961BD9A35}"/>
    <dgm:cxn modelId="{6F6530F0-A7AB-45DE-9A6E-445890BFAF4F}" type="presOf" srcId="{04720298-04CF-4D2E-BAA5-5B8CF64A06F3}" destId="{27A50458-BB9C-41EC-9F91-B03384716C77}" srcOrd="0" destOrd="0" presId="urn:microsoft.com/office/officeart/2005/8/layout/pyramid1"/>
    <dgm:cxn modelId="{8C93DE88-ED4E-474C-B3B2-B67FDD05ED41}" type="presOf" srcId="{72F40CCF-3B4A-412E-AA74-329764D2CC9E}" destId="{A8B9DE60-F2AF-43B5-86F1-5B4F2865B50D}" srcOrd="0" destOrd="0" presId="urn:microsoft.com/office/officeart/2005/8/layout/pyramid1"/>
    <dgm:cxn modelId="{9045B5B3-848D-4FF9-9E5A-D2AE27A10F88}" srcId="{04720298-04CF-4D2E-BAA5-5B8CF64A06F3}" destId="{72F40CCF-3B4A-412E-AA74-329764D2CC9E}" srcOrd="0" destOrd="0" parTransId="{9FF8F417-776E-4E21-9AB5-F6F527552A29}" sibTransId="{F702E66E-0F49-4A67-8711-552CC0A76D92}"/>
    <dgm:cxn modelId="{A04B9B87-D9DD-4C67-8BFC-2E1AB64DC066}" type="presParOf" srcId="{27A50458-BB9C-41EC-9F91-B03384716C77}" destId="{706AD727-CFCD-46DC-922C-AE19CB4CC397}" srcOrd="0" destOrd="0" presId="urn:microsoft.com/office/officeart/2005/8/layout/pyramid1"/>
    <dgm:cxn modelId="{657BD027-E0C2-4833-BA35-684546578AD2}" type="presParOf" srcId="{706AD727-CFCD-46DC-922C-AE19CB4CC397}" destId="{A8B9DE60-F2AF-43B5-86F1-5B4F2865B50D}" srcOrd="0" destOrd="0" presId="urn:microsoft.com/office/officeart/2005/8/layout/pyramid1"/>
    <dgm:cxn modelId="{F74655E9-63AC-45FB-9562-174BB977820F}" type="presParOf" srcId="{706AD727-CFCD-46DC-922C-AE19CB4CC397}" destId="{E2A3609E-8CB2-463A-8D88-D606152FC860}" srcOrd="1" destOrd="0" presId="urn:microsoft.com/office/officeart/2005/8/layout/pyramid1"/>
    <dgm:cxn modelId="{DF437069-F7ED-4179-8970-6AF289CE4839}" type="presParOf" srcId="{27A50458-BB9C-41EC-9F91-B03384716C77}" destId="{C40D55DC-0ADE-4461-8C3C-1E79398E7872}" srcOrd="1" destOrd="0" presId="urn:microsoft.com/office/officeart/2005/8/layout/pyramid1"/>
    <dgm:cxn modelId="{2D9DFF63-B219-497D-A91D-6F959C2348DB}" type="presParOf" srcId="{C40D55DC-0ADE-4461-8C3C-1E79398E7872}" destId="{2C282C2E-F278-4456-9F66-F5186C01681E}" srcOrd="0" destOrd="0" presId="urn:microsoft.com/office/officeart/2005/8/layout/pyramid1"/>
    <dgm:cxn modelId="{E44AD2A3-7566-43E4-9AB8-39633E150156}" type="presParOf" srcId="{C40D55DC-0ADE-4461-8C3C-1E79398E7872}" destId="{2657ADEF-043E-4E40-9849-B21564CB2BF5}" srcOrd="1" destOrd="0" presId="urn:microsoft.com/office/officeart/2005/8/layout/pyramid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04720298-04CF-4D2E-BAA5-5B8CF64A06F3}" type="doc">
      <dgm:prSet loTypeId="urn:microsoft.com/office/officeart/2005/8/layout/pyramid1" loCatId="pyramid" qsTypeId="urn:microsoft.com/office/officeart/2005/8/quickstyle/3d2" qsCatId="3D" csTypeId="urn:microsoft.com/office/officeart/2005/8/colors/colorful5" csCatId="colorful" phldr="1"/>
      <dgm:spPr/>
    </dgm:pt>
    <dgm:pt modelId="{6560C3C2-506C-4A05-8CB0-B466A1916692}">
      <dgm:prSet phldrT="[Текст]" custT="1"/>
      <dgm:spPr/>
      <dgm:t>
        <a:bodyPr/>
        <a:lstStyle/>
        <a:p>
          <a:endParaRPr lang="ru-RU" sz="1600" b="1" dirty="0" smtClean="0">
            <a:solidFill>
              <a:srgbClr val="C00000"/>
            </a:solidFill>
            <a:latin typeface="Times New Roman" pitchFamily="18" charset="0"/>
            <a:cs typeface="Times New Roman" pitchFamily="18" charset="0"/>
          </a:endParaRPr>
        </a:p>
        <a:p>
          <a:endParaRPr lang="ru-RU" sz="1600" b="1" dirty="0" smtClean="0">
            <a:solidFill>
              <a:srgbClr val="C00000"/>
            </a:solidFill>
            <a:latin typeface="Times New Roman" pitchFamily="18" charset="0"/>
            <a:cs typeface="Times New Roman" pitchFamily="18" charset="0"/>
          </a:endParaRPr>
        </a:p>
        <a:p>
          <a:r>
            <a:rPr lang="ru-RU" sz="1600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rPr>
            <a:t>10 322 075,20</a:t>
          </a:r>
        </a:p>
        <a:p>
          <a:endParaRPr lang="ru-RU" sz="3400" dirty="0"/>
        </a:p>
      </dgm:t>
    </dgm:pt>
    <dgm:pt modelId="{7788E2B8-130E-4CBB-9E7B-CE9109DA276F}" type="parTrans" cxnId="{8FC1DDF1-DAD4-475E-AB44-81F607FAEA74}">
      <dgm:prSet/>
      <dgm:spPr/>
      <dgm:t>
        <a:bodyPr/>
        <a:lstStyle/>
        <a:p>
          <a:endParaRPr lang="ru-RU"/>
        </a:p>
      </dgm:t>
    </dgm:pt>
    <dgm:pt modelId="{5A69699A-8668-4E83-87E2-BDC4A373F4AA}" type="sibTrans" cxnId="{8FC1DDF1-DAD4-475E-AB44-81F607FAEA74}">
      <dgm:prSet/>
      <dgm:spPr/>
      <dgm:t>
        <a:bodyPr/>
        <a:lstStyle/>
        <a:p>
          <a:endParaRPr lang="ru-RU"/>
        </a:p>
      </dgm:t>
    </dgm:pt>
    <dgm:pt modelId="{433CF5BE-9D3D-48DC-85EB-28BCBE4E02EF}">
      <dgm:prSet phldrT="[Текст]" custT="1"/>
      <dgm:spPr/>
      <dgm:t>
        <a:bodyPr/>
        <a:lstStyle/>
        <a:p>
          <a:endParaRPr lang="ru-RU" sz="1600" b="1" dirty="0" smtClean="0">
            <a:solidFill>
              <a:srgbClr val="C00000"/>
            </a:solidFill>
            <a:latin typeface="Times New Roman" pitchFamily="18" charset="0"/>
            <a:cs typeface="Times New Roman" pitchFamily="18" charset="0"/>
          </a:endParaRPr>
        </a:p>
        <a:p>
          <a:endParaRPr lang="ru-RU" sz="1600" b="1" dirty="0" smtClean="0">
            <a:solidFill>
              <a:srgbClr val="C00000"/>
            </a:solidFill>
            <a:latin typeface="Times New Roman" pitchFamily="18" charset="0"/>
            <a:cs typeface="Times New Roman" pitchFamily="18" charset="0"/>
          </a:endParaRPr>
        </a:p>
        <a:p>
          <a:r>
            <a:rPr lang="ru-RU" sz="1600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rPr>
            <a:t>1 124 650,0</a:t>
          </a:r>
          <a:endParaRPr lang="ru-RU" sz="1600" b="1" dirty="0">
            <a:solidFill>
              <a:srgbClr val="C00000"/>
            </a:solidFill>
            <a:latin typeface="Times New Roman" pitchFamily="18" charset="0"/>
            <a:cs typeface="Times New Roman" pitchFamily="18" charset="0"/>
          </a:endParaRPr>
        </a:p>
      </dgm:t>
    </dgm:pt>
    <dgm:pt modelId="{0594A4BC-CD59-488D-85EC-BD22B278C144}" type="parTrans" cxnId="{3A532A5B-D9BA-4914-B0A3-501A327EF742}">
      <dgm:prSet/>
      <dgm:spPr/>
      <dgm:t>
        <a:bodyPr/>
        <a:lstStyle/>
        <a:p>
          <a:endParaRPr lang="ru-RU"/>
        </a:p>
      </dgm:t>
    </dgm:pt>
    <dgm:pt modelId="{00F61390-E2F0-40E2-9642-2A9961BD9A35}" type="sibTrans" cxnId="{3A532A5B-D9BA-4914-B0A3-501A327EF742}">
      <dgm:prSet/>
      <dgm:spPr/>
      <dgm:t>
        <a:bodyPr/>
        <a:lstStyle/>
        <a:p>
          <a:endParaRPr lang="ru-RU"/>
        </a:p>
      </dgm:t>
    </dgm:pt>
    <dgm:pt modelId="{27A50458-BB9C-41EC-9F91-B03384716C77}" type="pres">
      <dgm:prSet presAssocID="{04720298-04CF-4D2E-BAA5-5B8CF64A06F3}" presName="Name0" presStyleCnt="0">
        <dgm:presLayoutVars>
          <dgm:dir/>
          <dgm:animLvl val="lvl"/>
          <dgm:resizeHandles val="exact"/>
        </dgm:presLayoutVars>
      </dgm:prSet>
      <dgm:spPr/>
    </dgm:pt>
    <dgm:pt modelId="{C40D55DC-0ADE-4461-8C3C-1E79398E7872}" type="pres">
      <dgm:prSet presAssocID="{433CF5BE-9D3D-48DC-85EB-28BCBE4E02EF}" presName="Name8" presStyleCnt="0"/>
      <dgm:spPr/>
    </dgm:pt>
    <dgm:pt modelId="{2C282C2E-F278-4456-9F66-F5186C01681E}" type="pres">
      <dgm:prSet presAssocID="{433CF5BE-9D3D-48DC-85EB-28BCBE4E02EF}" presName="level" presStyleLbl="node1" presStyleIdx="0" presStyleCnt="2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657ADEF-043E-4E40-9849-B21564CB2BF5}" type="pres">
      <dgm:prSet presAssocID="{433CF5BE-9D3D-48DC-85EB-28BCBE4E02EF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4B6DF25-D2AA-40A9-96D2-0515C84241F4}" type="pres">
      <dgm:prSet presAssocID="{6560C3C2-506C-4A05-8CB0-B466A1916692}" presName="Name8" presStyleCnt="0"/>
      <dgm:spPr/>
    </dgm:pt>
    <dgm:pt modelId="{D891A597-5F57-4212-A2D1-7167F1518C5C}" type="pres">
      <dgm:prSet presAssocID="{6560C3C2-506C-4A05-8CB0-B466A1916692}" presName="level" presStyleLbl="node1" presStyleIdx="1" presStyleCnt="2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E740378-D983-4C53-8863-8B395E94B889}" type="pres">
      <dgm:prSet presAssocID="{6560C3C2-506C-4A05-8CB0-B466A1916692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ADC6B645-EB96-4989-8E60-A8E799EFA678}" type="presOf" srcId="{6560C3C2-506C-4A05-8CB0-B466A1916692}" destId="{7E740378-D983-4C53-8863-8B395E94B889}" srcOrd="1" destOrd="0" presId="urn:microsoft.com/office/officeart/2005/8/layout/pyramid1"/>
    <dgm:cxn modelId="{8FC1DDF1-DAD4-475E-AB44-81F607FAEA74}" srcId="{04720298-04CF-4D2E-BAA5-5B8CF64A06F3}" destId="{6560C3C2-506C-4A05-8CB0-B466A1916692}" srcOrd="1" destOrd="0" parTransId="{7788E2B8-130E-4CBB-9E7B-CE9109DA276F}" sibTransId="{5A69699A-8668-4E83-87E2-BDC4A373F4AA}"/>
    <dgm:cxn modelId="{E71A799C-CEA1-4893-934D-0D251996D3A9}" type="presOf" srcId="{6560C3C2-506C-4A05-8CB0-B466A1916692}" destId="{D891A597-5F57-4212-A2D1-7167F1518C5C}" srcOrd="0" destOrd="0" presId="urn:microsoft.com/office/officeart/2005/8/layout/pyramid1"/>
    <dgm:cxn modelId="{61906C19-64DF-45C2-B0B6-564B1BF3D400}" type="presOf" srcId="{04720298-04CF-4D2E-BAA5-5B8CF64A06F3}" destId="{27A50458-BB9C-41EC-9F91-B03384716C77}" srcOrd="0" destOrd="0" presId="urn:microsoft.com/office/officeart/2005/8/layout/pyramid1"/>
    <dgm:cxn modelId="{3A532A5B-D9BA-4914-B0A3-501A327EF742}" srcId="{04720298-04CF-4D2E-BAA5-5B8CF64A06F3}" destId="{433CF5BE-9D3D-48DC-85EB-28BCBE4E02EF}" srcOrd="0" destOrd="0" parTransId="{0594A4BC-CD59-488D-85EC-BD22B278C144}" sibTransId="{00F61390-E2F0-40E2-9642-2A9961BD9A35}"/>
    <dgm:cxn modelId="{6B44CEA9-C44A-4EBF-8CA3-F51DD442FBAC}" type="presOf" srcId="{433CF5BE-9D3D-48DC-85EB-28BCBE4E02EF}" destId="{2657ADEF-043E-4E40-9849-B21564CB2BF5}" srcOrd="1" destOrd="0" presId="urn:microsoft.com/office/officeart/2005/8/layout/pyramid1"/>
    <dgm:cxn modelId="{5D37582D-9D32-49DD-86D2-AAAD55F1D26E}" type="presOf" srcId="{433CF5BE-9D3D-48DC-85EB-28BCBE4E02EF}" destId="{2C282C2E-F278-4456-9F66-F5186C01681E}" srcOrd="0" destOrd="0" presId="urn:microsoft.com/office/officeart/2005/8/layout/pyramid1"/>
    <dgm:cxn modelId="{BC26F744-BC62-49BE-99FC-AAA20BE4E672}" type="presParOf" srcId="{27A50458-BB9C-41EC-9F91-B03384716C77}" destId="{C40D55DC-0ADE-4461-8C3C-1E79398E7872}" srcOrd="0" destOrd="0" presId="urn:microsoft.com/office/officeart/2005/8/layout/pyramid1"/>
    <dgm:cxn modelId="{FB4310EA-E7BD-4B21-8D37-A695E0C7C1DD}" type="presParOf" srcId="{C40D55DC-0ADE-4461-8C3C-1E79398E7872}" destId="{2C282C2E-F278-4456-9F66-F5186C01681E}" srcOrd="0" destOrd="0" presId="urn:microsoft.com/office/officeart/2005/8/layout/pyramid1"/>
    <dgm:cxn modelId="{3CF14C98-503D-4D2F-9E6B-47E974C9B8E9}" type="presParOf" srcId="{C40D55DC-0ADE-4461-8C3C-1E79398E7872}" destId="{2657ADEF-043E-4E40-9849-B21564CB2BF5}" srcOrd="1" destOrd="0" presId="urn:microsoft.com/office/officeart/2005/8/layout/pyramid1"/>
    <dgm:cxn modelId="{1E86575D-B72B-4837-B710-9EC75C5843BC}" type="presParOf" srcId="{27A50458-BB9C-41EC-9F91-B03384716C77}" destId="{E4B6DF25-D2AA-40A9-96D2-0515C84241F4}" srcOrd="1" destOrd="0" presId="urn:microsoft.com/office/officeart/2005/8/layout/pyramid1"/>
    <dgm:cxn modelId="{27AFC5F5-3C50-4EAA-AEAD-694BD1BFB740}" type="presParOf" srcId="{E4B6DF25-D2AA-40A9-96D2-0515C84241F4}" destId="{D891A597-5F57-4212-A2D1-7167F1518C5C}" srcOrd="0" destOrd="0" presId="urn:microsoft.com/office/officeart/2005/8/layout/pyramid1"/>
    <dgm:cxn modelId="{639198FE-5229-4B00-82E0-42510A220DCA}" type="presParOf" srcId="{E4B6DF25-D2AA-40A9-96D2-0515C84241F4}" destId="{7E740378-D983-4C53-8863-8B395E94B889}" srcOrd="1" destOrd="0" presId="urn:microsoft.com/office/officeart/2005/8/layout/pyramid1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8B9DE60-F2AF-43B5-86F1-5B4F2865B50D}">
      <dsp:nvSpPr>
        <dsp:cNvPr id="0" name=""/>
        <dsp:cNvSpPr/>
      </dsp:nvSpPr>
      <dsp:spPr>
        <a:xfrm>
          <a:off x="870242" y="0"/>
          <a:ext cx="1764195" cy="1114817"/>
        </a:xfrm>
        <a:prstGeom prst="trapezoid">
          <a:avLst>
            <a:gd name="adj" fmla="val 79125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5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800" kern="1200" dirty="0" smtClean="0">
            <a:latin typeface="Times New Roman" pitchFamily="18" charset="0"/>
            <a:cs typeface="Times New Roman" pitchFamily="18" charset="0"/>
          </a:endParaRP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800" kern="1200" dirty="0" smtClean="0">
            <a:latin typeface="Times New Roman" pitchFamily="18" charset="0"/>
            <a:cs typeface="Times New Roman" pitchFamily="18" charset="0"/>
          </a:endParaRP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800" kern="1200" dirty="0" smtClean="0">
            <a:latin typeface="Times New Roman" pitchFamily="18" charset="0"/>
            <a:cs typeface="Times New Roman" pitchFamily="18" charset="0"/>
          </a:endParaRP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600" b="1" kern="1200" dirty="0" smtClean="0">
            <a:solidFill>
              <a:srgbClr val="C00000"/>
            </a:solidFill>
            <a:latin typeface="Times New Roman" pitchFamily="18" charset="0"/>
            <a:cs typeface="Times New Roman" pitchFamily="18" charset="0"/>
          </a:endParaRP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rPr>
            <a:t>4 261 226,0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3200" kern="1200" dirty="0"/>
        </a:p>
      </dsp:txBody>
      <dsp:txXfrm>
        <a:off x="870242" y="0"/>
        <a:ext cx="1764195" cy="1114817"/>
      </dsp:txXfrm>
    </dsp:sp>
    <dsp:sp modelId="{2C282C2E-F278-4456-9F66-F5186C01681E}">
      <dsp:nvSpPr>
        <dsp:cNvPr id="0" name=""/>
        <dsp:cNvSpPr/>
      </dsp:nvSpPr>
      <dsp:spPr>
        <a:xfrm>
          <a:off x="0" y="1114817"/>
          <a:ext cx="3528391" cy="1114817"/>
        </a:xfrm>
        <a:prstGeom prst="trapezoid">
          <a:avLst>
            <a:gd name="adj" fmla="val 79125"/>
          </a:avLst>
        </a:prstGeom>
        <a:gradFill rotWithShape="0">
          <a:gsLst>
            <a:gs pos="0">
              <a:schemeClr val="accent5">
                <a:hueOff val="-9933876"/>
                <a:satOff val="39811"/>
                <a:lumOff val="8628"/>
                <a:alphaOff val="0"/>
                <a:shade val="51000"/>
                <a:satMod val="130000"/>
              </a:schemeClr>
            </a:gs>
            <a:gs pos="80000">
              <a:schemeClr val="accent5">
                <a:hueOff val="-9933876"/>
                <a:satOff val="39811"/>
                <a:lumOff val="8628"/>
                <a:alphaOff val="0"/>
                <a:shade val="93000"/>
                <a:satMod val="130000"/>
              </a:schemeClr>
            </a:gs>
            <a:gs pos="100000">
              <a:schemeClr val="accent5">
                <a:hueOff val="-9933876"/>
                <a:satOff val="39811"/>
                <a:lumOff val="8628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9210" tIns="29210" rIns="29210" bIns="2921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300" kern="1200" dirty="0" smtClean="0"/>
        </a:p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rPr>
            <a:t>8 775 959,21</a:t>
          </a:r>
        </a:p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300" kern="1200" dirty="0"/>
        </a:p>
      </dsp:txBody>
      <dsp:txXfrm>
        <a:off x="617468" y="1114817"/>
        <a:ext cx="2293454" cy="1114817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C282C2E-F278-4456-9F66-F5186C01681E}">
      <dsp:nvSpPr>
        <dsp:cNvPr id="0" name=""/>
        <dsp:cNvSpPr/>
      </dsp:nvSpPr>
      <dsp:spPr>
        <a:xfrm>
          <a:off x="898372" y="0"/>
          <a:ext cx="1796744" cy="1130005"/>
        </a:xfrm>
        <a:prstGeom prst="trapezoid">
          <a:avLst>
            <a:gd name="adj" fmla="val 79502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5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600" b="1" kern="1200" dirty="0" smtClean="0">
            <a:solidFill>
              <a:srgbClr val="C00000"/>
            </a:solidFill>
            <a:latin typeface="Times New Roman" pitchFamily="18" charset="0"/>
            <a:cs typeface="Times New Roman" pitchFamily="18" charset="0"/>
          </a:endParaRP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600" b="1" kern="1200" dirty="0" smtClean="0">
            <a:solidFill>
              <a:srgbClr val="C00000"/>
            </a:solidFill>
            <a:latin typeface="Times New Roman" pitchFamily="18" charset="0"/>
            <a:cs typeface="Times New Roman" pitchFamily="18" charset="0"/>
          </a:endParaRP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rPr>
            <a:t>1 124 650,0</a:t>
          </a:r>
          <a:endParaRPr lang="ru-RU" sz="1600" b="1" kern="1200" dirty="0">
            <a:solidFill>
              <a:srgbClr val="C00000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898372" y="0"/>
        <a:ext cx="1796744" cy="1130005"/>
      </dsp:txXfrm>
    </dsp:sp>
    <dsp:sp modelId="{D891A597-5F57-4212-A2D1-7167F1518C5C}">
      <dsp:nvSpPr>
        <dsp:cNvPr id="0" name=""/>
        <dsp:cNvSpPr/>
      </dsp:nvSpPr>
      <dsp:spPr>
        <a:xfrm>
          <a:off x="0" y="1130004"/>
          <a:ext cx="3593488" cy="1130005"/>
        </a:xfrm>
        <a:prstGeom prst="trapezoid">
          <a:avLst>
            <a:gd name="adj" fmla="val 79502"/>
          </a:avLst>
        </a:prstGeom>
        <a:gradFill rotWithShape="0">
          <a:gsLst>
            <a:gs pos="0">
              <a:schemeClr val="accent5">
                <a:hueOff val="-9933876"/>
                <a:satOff val="39811"/>
                <a:lumOff val="8628"/>
                <a:alphaOff val="0"/>
                <a:shade val="51000"/>
                <a:satMod val="130000"/>
              </a:schemeClr>
            </a:gs>
            <a:gs pos="80000">
              <a:schemeClr val="accent5">
                <a:hueOff val="-9933876"/>
                <a:satOff val="39811"/>
                <a:lumOff val="8628"/>
                <a:alphaOff val="0"/>
                <a:shade val="93000"/>
                <a:satMod val="130000"/>
              </a:schemeClr>
            </a:gs>
            <a:gs pos="100000">
              <a:schemeClr val="accent5">
                <a:hueOff val="-9933876"/>
                <a:satOff val="39811"/>
                <a:lumOff val="8628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600" b="1" kern="1200" dirty="0" smtClean="0">
            <a:solidFill>
              <a:srgbClr val="C00000"/>
            </a:solidFill>
            <a:latin typeface="Times New Roman" pitchFamily="18" charset="0"/>
            <a:cs typeface="Times New Roman" pitchFamily="18" charset="0"/>
          </a:endParaRP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600" b="1" kern="1200" dirty="0" smtClean="0">
            <a:solidFill>
              <a:srgbClr val="C00000"/>
            </a:solidFill>
            <a:latin typeface="Times New Roman" pitchFamily="18" charset="0"/>
            <a:cs typeface="Times New Roman" pitchFamily="18" charset="0"/>
          </a:endParaRP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rPr>
            <a:t>10 322 075,20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3400" kern="1200" dirty="0"/>
        </a:p>
      </dsp:txBody>
      <dsp:txXfrm>
        <a:off x="628860" y="1130004"/>
        <a:ext cx="2335767" cy="113000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yramid1">
  <dgm:title val=""/>
  <dgm:desc val=""/>
  <dgm:catLst>
    <dgm:cat type="pyramid" pri="1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pyra">
          <dgm:param type="linDir" val="fromB"/>
          <dgm:param type="txDir" val="fromT"/>
          <dgm:param type="pyraAcctPos" val="aft"/>
          <dgm:param type="pyraAcctTxMar" val="step"/>
          <dgm:param type="pyraAcctBkgdNode" val="acctBkgd"/>
          <dgm:param type="pyraAcctTxNode" val="acctTx"/>
          <dgm:param type="pyraLvlNode" val="level"/>
        </dgm:alg>
      </dgm:if>
      <dgm:else name="Name3">
        <dgm:alg type="pyra">
          <dgm:param type="linDir" val="fromB"/>
          <dgm:param type="txDir" val="fromT"/>
          <dgm:param type="pyraAcctPos" val="bef"/>
          <dgm:param type="pyraAcctTxMar" val="step"/>
          <dgm:param type="pyraAcctBkgdNode" val="acctBkgd"/>
          <dgm:param type="pyraAcctTxNode" val="acctTx"/>
          <dgm:param type="pyraLvlNode" val="level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ptType="all node" func="maxDepth" op="gte" val="2">
        <dgm:constrLst>
          <dgm:constr type="primFontSz" for="des" forName="levelTx" op="equ"/>
          <dgm:constr type="secFontSz" for="des" forName="acctTx" op="equ"/>
          <dgm:constr type="pyraAcctRatio" val="0.32"/>
        </dgm:constrLst>
      </dgm:if>
      <dgm:else name="Name6">
        <dgm:constrLst>
          <dgm:constr type="primFontSz" for="des" forName="levelTx" op="equ"/>
          <dgm:constr type="secFontSz" for="des" forName="acctTx" op="equ"/>
          <dgm:constr type="pyraAcctRatio"/>
        </dgm:constrLst>
      </dgm:else>
    </dgm:choose>
    <dgm:ruleLst/>
    <dgm:forEach name="Name7" axis="ch" ptType="node">
      <dgm:layoutNode name="Name8">
        <dgm:alg type="composite">
          <dgm:param type="horzAlign" val="none"/>
        </dgm:alg>
        <dgm:shape xmlns:r="http://schemas.openxmlformats.org/officeDocument/2006/relationships" r:blip="">
          <dgm:adjLst/>
        </dgm:shape>
        <dgm:presOf/>
        <dgm:choose name="Name9">
          <dgm:if name="Name10" axis="self" ptType="node" func="pos" op="equ" val="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/>
              <dgm:constr type="h" for="ch" forName="levelTx" refType="h" refFor="ch" refForName="level"/>
            </dgm:constrLst>
          </dgm:if>
          <dgm:else name="Name1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 fact="0.65"/>
              <dgm:constr type="h" for="ch" forName="levelTx" refType="h" refFor="ch" refForName="level"/>
            </dgm:constrLst>
          </dgm:else>
        </dgm:choose>
        <dgm:ruleLst/>
        <dgm:choose name="Name12">
          <dgm:if name="Name13" axis="ch" ptType="node" func="cnt" op="gte" val="1">
            <dgm:layoutNode name="acctBkgd" styleLbl="alignAcc1">
              <dgm:alg type="sp"/>
              <dgm:shape xmlns:r="http://schemas.openxmlformats.org/officeDocument/2006/relationships" type="nonIsoscelesTrapezoid" r:blip="">
                <dgm:adjLst/>
              </dgm:shape>
              <dgm:presOf axis="des" ptType="node"/>
              <dgm:constrLst/>
              <dgm:ruleLst/>
            </dgm:layoutNode>
            <dgm:layoutNode name="acctTx" styleLbl="alignAcc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type="nonIsoscelesTrapezoid" r:blip="" hideGeom="1">
                <dgm:adjLst/>
              </dgm:shape>
              <dgm:presOf axis="des" ptType="node"/>
              <dgm:constrLst>
                <dgm:constr type="secFontSz" val="65"/>
                <dgm:constr type="primFontSz" refType="secFontSz"/>
                <dgm:constr type="tMarg" refType="secFontSz" fact="0.3"/>
                <dgm:constr type="bMarg" refType="secFontSz" fact="0.3"/>
                <dgm:constr type="lMarg" refType="secFontSz" fact="0.3"/>
                <dgm:constr type="rMarg" refType="secFontSz" fact="0.3"/>
              </dgm:constrLst>
              <dgm:ruleLst>
                <dgm:rule type="secFontSz" val="5" fact="NaN" max="NaN"/>
              </dgm:ruleLst>
            </dgm:layoutNode>
          </dgm:if>
          <dgm:else name="Name14"/>
        </dgm:choose>
        <dgm:layoutNode name="level">
          <dgm:varLst>
            <dgm:chMax val="1"/>
            <dgm:bulletEnabled val="1"/>
          </dgm:varLst>
          <dgm:alg type="sp"/>
          <dgm:shape xmlns:r="http://schemas.openxmlformats.org/officeDocument/2006/relationships" type="trapezoid" r:blip="">
            <dgm:adjLst/>
          </dgm:shape>
          <dgm:presOf axis="self"/>
          <dgm:constrLst>
            <dgm:constr type="h" val="500"/>
            <dgm:constr type="w" val="1"/>
          </dgm:constrLst>
          <dgm:ruleLst/>
        </dgm:layoutNode>
        <dgm:layoutNode name="levelTx" styleLbl="revTx">
          <dgm:varLst>
            <dgm:chMax val="1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yramid1">
  <dgm:title val=""/>
  <dgm:desc val=""/>
  <dgm:catLst>
    <dgm:cat type="pyramid" pri="1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pyra">
          <dgm:param type="linDir" val="fromB"/>
          <dgm:param type="txDir" val="fromT"/>
          <dgm:param type="pyraAcctPos" val="aft"/>
          <dgm:param type="pyraAcctTxMar" val="step"/>
          <dgm:param type="pyraAcctBkgdNode" val="acctBkgd"/>
          <dgm:param type="pyraAcctTxNode" val="acctTx"/>
          <dgm:param type="pyraLvlNode" val="level"/>
        </dgm:alg>
      </dgm:if>
      <dgm:else name="Name3">
        <dgm:alg type="pyra">
          <dgm:param type="linDir" val="fromB"/>
          <dgm:param type="txDir" val="fromT"/>
          <dgm:param type="pyraAcctPos" val="bef"/>
          <dgm:param type="pyraAcctTxMar" val="step"/>
          <dgm:param type="pyraAcctBkgdNode" val="acctBkgd"/>
          <dgm:param type="pyraAcctTxNode" val="acctTx"/>
          <dgm:param type="pyraLvlNode" val="level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ptType="all node" func="maxDepth" op="gte" val="2">
        <dgm:constrLst>
          <dgm:constr type="primFontSz" for="des" forName="levelTx" op="equ"/>
          <dgm:constr type="secFontSz" for="des" forName="acctTx" op="equ"/>
          <dgm:constr type="pyraAcctRatio" val="0.32"/>
        </dgm:constrLst>
      </dgm:if>
      <dgm:else name="Name6">
        <dgm:constrLst>
          <dgm:constr type="primFontSz" for="des" forName="levelTx" op="equ"/>
          <dgm:constr type="secFontSz" for="des" forName="acctTx" op="equ"/>
          <dgm:constr type="pyraAcctRatio"/>
        </dgm:constrLst>
      </dgm:else>
    </dgm:choose>
    <dgm:ruleLst/>
    <dgm:forEach name="Name7" axis="ch" ptType="node">
      <dgm:layoutNode name="Name8">
        <dgm:alg type="composite">
          <dgm:param type="horzAlign" val="none"/>
        </dgm:alg>
        <dgm:shape xmlns:r="http://schemas.openxmlformats.org/officeDocument/2006/relationships" r:blip="">
          <dgm:adjLst/>
        </dgm:shape>
        <dgm:presOf/>
        <dgm:choose name="Name9">
          <dgm:if name="Name10" axis="self" ptType="node" func="pos" op="equ" val="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/>
              <dgm:constr type="h" for="ch" forName="levelTx" refType="h" refFor="ch" refForName="level"/>
            </dgm:constrLst>
          </dgm:if>
          <dgm:else name="Name1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 fact="0.65"/>
              <dgm:constr type="h" for="ch" forName="levelTx" refType="h" refFor="ch" refForName="level"/>
            </dgm:constrLst>
          </dgm:else>
        </dgm:choose>
        <dgm:ruleLst/>
        <dgm:choose name="Name12">
          <dgm:if name="Name13" axis="ch" ptType="node" func="cnt" op="gte" val="1">
            <dgm:layoutNode name="acctBkgd" styleLbl="alignAcc1">
              <dgm:alg type="sp"/>
              <dgm:shape xmlns:r="http://schemas.openxmlformats.org/officeDocument/2006/relationships" type="nonIsoscelesTrapezoid" r:blip="">
                <dgm:adjLst/>
              </dgm:shape>
              <dgm:presOf axis="des" ptType="node"/>
              <dgm:constrLst/>
              <dgm:ruleLst/>
            </dgm:layoutNode>
            <dgm:layoutNode name="acctTx" styleLbl="alignAcc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type="nonIsoscelesTrapezoid" r:blip="" hideGeom="1">
                <dgm:adjLst/>
              </dgm:shape>
              <dgm:presOf axis="des" ptType="node"/>
              <dgm:constrLst>
                <dgm:constr type="secFontSz" val="65"/>
                <dgm:constr type="primFontSz" refType="secFontSz"/>
                <dgm:constr type="tMarg" refType="secFontSz" fact="0.3"/>
                <dgm:constr type="bMarg" refType="secFontSz" fact="0.3"/>
                <dgm:constr type="lMarg" refType="secFontSz" fact="0.3"/>
                <dgm:constr type="rMarg" refType="secFontSz" fact="0.3"/>
              </dgm:constrLst>
              <dgm:ruleLst>
                <dgm:rule type="secFontSz" val="5" fact="NaN" max="NaN"/>
              </dgm:ruleLst>
            </dgm:layoutNode>
          </dgm:if>
          <dgm:else name="Name14"/>
        </dgm:choose>
        <dgm:layoutNode name="level">
          <dgm:varLst>
            <dgm:chMax val="1"/>
            <dgm:bulletEnabled val="1"/>
          </dgm:varLst>
          <dgm:alg type="sp"/>
          <dgm:shape xmlns:r="http://schemas.openxmlformats.org/officeDocument/2006/relationships" type="trapezoid" r:blip="">
            <dgm:adjLst/>
          </dgm:shape>
          <dgm:presOf axis="self"/>
          <dgm:constrLst>
            <dgm:constr type="h" val="500"/>
            <dgm:constr type="w" val="1"/>
          </dgm:constrLst>
          <dgm:ruleLst/>
        </dgm:layoutNode>
        <dgm:layoutNode name="levelTx" styleLbl="revTx">
          <dgm:varLst>
            <dgm:chMax val="1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drawing1.xml.rels><?xml version="1.0" encoding="UTF-8" standalone="yes"?>
<Relationships xmlns="http://schemas.openxmlformats.org/package/2006/relationships"><Relationship Id="rId1" Type="http://schemas.openxmlformats.org/officeDocument/2006/relationships/image" Target="../media/image6.png"/></Relationships>
</file>

<file path=ppt/drawings/_rels/drawing2.xml.rels><?xml version="1.0" encoding="UTF-8" standalone="yes"?>
<Relationships xmlns="http://schemas.openxmlformats.org/package/2006/relationships"><Relationship Id="rId1" Type="http://schemas.openxmlformats.org/officeDocument/2006/relationships/image" Target="../media/image8.png"/></Relationships>
</file>

<file path=ppt/drawings/_rels/drawing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image" Target="../media/image18.png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</cdr:x>
      <cdr:y>0</cdr:y>
    </cdr:from>
    <cdr:to>
      <cdr:x>0.07318</cdr:x>
      <cdr:y>0.06474</cdr:y>
    </cdr:to>
    <cdr:pic>
      <cdr:nvPicPr>
        <cdr:cNvPr id="3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621846" cy="317019"/>
        </a:xfrm>
        <a:prstGeom xmlns:a="http://schemas.openxmlformats.org/drawingml/2006/main" prst="rect">
          <a:avLst/>
        </a:prstGeom>
      </cdr:spPr>
    </cdr:pic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</cdr:x>
      <cdr:y>0</cdr:y>
    </cdr:from>
    <cdr:to>
      <cdr:x>0.08068</cdr:x>
      <cdr:y>0.05633</cdr:y>
    </cdr:to>
    <cdr:pic>
      <cdr:nvPicPr>
        <cdr:cNvPr id="2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621846" cy="317019"/>
        </a:xfrm>
        <a:prstGeom xmlns:a="http://schemas.openxmlformats.org/drawingml/2006/main" prst="rect">
          <a:avLst/>
        </a:prstGeom>
      </cdr:spPr>
    </cdr:pic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0.19128</cdr:x>
      <cdr:y>0.71318</cdr:y>
    </cdr:from>
    <cdr:to>
      <cdr:x>0.27316</cdr:x>
      <cdr:y>0.75565</cdr:y>
    </cdr:to>
    <cdr:cxnSp macro="">
      <cdr:nvCxnSpPr>
        <cdr:cNvPr id="6" name="Прямая соединительная линия 5"/>
        <cdr:cNvCxnSpPr/>
      </cdr:nvCxnSpPr>
      <cdr:spPr>
        <a:xfrm xmlns:a="http://schemas.openxmlformats.org/drawingml/2006/main" flipV="1">
          <a:off x="1610904" y="4056991"/>
          <a:ext cx="689602" cy="241596"/>
        </a:xfrm>
        <a:prstGeom xmlns:a="http://schemas.openxmlformats.org/drawingml/2006/main" prst="line">
          <a:avLst/>
        </a:prstGeom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0.27342</cdr:x>
      <cdr:y>0.21815</cdr:y>
    </cdr:from>
    <cdr:to>
      <cdr:x>0.31617</cdr:x>
      <cdr:y>0.21815</cdr:y>
    </cdr:to>
    <cdr:cxnSp macro="">
      <cdr:nvCxnSpPr>
        <cdr:cNvPr id="7" name="Прямая соединительная линия 6"/>
        <cdr:cNvCxnSpPr/>
      </cdr:nvCxnSpPr>
      <cdr:spPr>
        <a:xfrm xmlns:a="http://schemas.openxmlformats.org/drawingml/2006/main">
          <a:off x="2302686" y="1240975"/>
          <a:ext cx="360040" cy="0"/>
        </a:xfrm>
        <a:prstGeom xmlns:a="http://schemas.openxmlformats.org/drawingml/2006/main" prst="line">
          <a:avLst/>
        </a:prstGeom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0.37961</cdr:x>
      <cdr:y>0.87677</cdr:y>
    </cdr:from>
    <cdr:to>
      <cdr:x>0.41576</cdr:x>
      <cdr:y>0.89861</cdr:y>
    </cdr:to>
    <cdr:cxnSp macro="">
      <cdr:nvCxnSpPr>
        <cdr:cNvPr id="10" name="Прямая соединительная линия 9"/>
        <cdr:cNvCxnSpPr/>
      </cdr:nvCxnSpPr>
      <cdr:spPr>
        <a:xfrm xmlns:a="http://schemas.openxmlformats.org/drawingml/2006/main" flipV="1">
          <a:off x="3004422" y="4987610"/>
          <a:ext cx="286170" cy="124271"/>
        </a:xfrm>
        <a:prstGeom xmlns:a="http://schemas.openxmlformats.org/drawingml/2006/main" prst="line">
          <a:avLst/>
        </a:prstGeom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0.56394</cdr:x>
      <cdr:y>0.85034</cdr:y>
    </cdr:from>
    <cdr:to>
      <cdr:x>0.60515</cdr:x>
      <cdr:y>0.87565</cdr:y>
    </cdr:to>
    <cdr:cxnSp macro="">
      <cdr:nvCxnSpPr>
        <cdr:cNvPr id="14" name="Прямая соединительная линия 13"/>
        <cdr:cNvCxnSpPr/>
      </cdr:nvCxnSpPr>
      <cdr:spPr>
        <a:xfrm xmlns:a="http://schemas.openxmlformats.org/drawingml/2006/main" flipH="1" flipV="1">
          <a:off x="4749390" y="4837245"/>
          <a:ext cx="347076" cy="144016"/>
        </a:xfrm>
        <a:prstGeom xmlns:a="http://schemas.openxmlformats.org/drawingml/2006/main" prst="line">
          <a:avLst/>
        </a:prstGeom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0.15353</cdr:x>
      <cdr:y>0.87508</cdr:y>
    </cdr:from>
    <cdr:to>
      <cdr:x>0.28141</cdr:x>
      <cdr:y>1</cdr:y>
    </cdr:to>
    <cdr:pic>
      <cdr:nvPicPr>
        <cdr:cNvPr id="19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1293004" y="4977985"/>
          <a:ext cx="1076980" cy="710647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0.18531</cdr:x>
      <cdr:y>0.42838</cdr:y>
    </cdr:from>
    <cdr:to>
      <cdr:x>0.2399</cdr:x>
      <cdr:y>0.42838</cdr:y>
    </cdr:to>
    <cdr:cxnSp macro="">
      <cdr:nvCxnSpPr>
        <cdr:cNvPr id="24" name="Прямая соединительная линия 23"/>
        <cdr:cNvCxnSpPr/>
      </cdr:nvCxnSpPr>
      <cdr:spPr>
        <a:xfrm xmlns:a="http://schemas.openxmlformats.org/drawingml/2006/main">
          <a:off x="1560684" y="2436923"/>
          <a:ext cx="459735" cy="0"/>
        </a:xfrm>
        <a:prstGeom xmlns:a="http://schemas.openxmlformats.org/drawingml/2006/main" prst="line">
          <a:avLst/>
        </a:prstGeom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0.71803</cdr:x>
      <cdr:y>0.8045</cdr:y>
    </cdr:from>
    <cdr:to>
      <cdr:x>0.86829</cdr:x>
      <cdr:y>0.94909</cdr:y>
    </cdr:to>
    <cdr:pic>
      <cdr:nvPicPr>
        <cdr:cNvPr id="26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2"/>
        <a:stretch xmlns:a="http://schemas.openxmlformats.org/drawingml/2006/main">
          <a:fillRect/>
        </a:stretch>
      </cdr:blipFill>
      <cdr:spPr>
        <a:xfrm xmlns:a="http://schemas.openxmlformats.org/drawingml/2006/main">
          <a:off x="6047102" y="4576518"/>
          <a:ext cx="1265424" cy="822525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0.77525</cdr:x>
      <cdr:y>0.56166</cdr:y>
    </cdr:from>
    <cdr:to>
      <cdr:x>1</cdr:x>
      <cdr:y>0.76992</cdr:y>
    </cdr:to>
    <cdr:pic>
      <cdr:nvPicPr>
        <cdr:cNvPr id="27" name="Picture 2"/>
        <cdr:cNvPicPr>
          <a:picLocks xmlns:a="http://schemas.openxmlformats.org/drawingml/2006/main" noChangeAspect="1" noChangeArrowheads="1"/>
        </cdr:cNvPicPr>
      </cdr:nvPicPr>
      <cdr:blipFill>
        <a:blip xmlns:a="http://schemas.openxmlformats.org/drawingml/2006/main" xmlns:r="http://schemas.openxmlformats.org/officeDocument/2006/relationships" r:embed="rId3">
          <a:extLst>
            <a:ext uri="{28A0092B-C50C-407E-A947-70E740481C1C}">
              <a14:useLocalDpi xmlns:a14="http://schemas.microsoft.com/office/drawing/2010/main" val="0"/>
            </a:ext>
          </a:extLst>
        </a:blip>
        <a:srcRect xmlns:a="http://schemas.openxmlformats.org/drawingml/2006/main"/>
        <a:stretch xmlns:a="http://schemas.openxmlformats.org/drawingml/2006/main">
          <a:fillRect/>
        </a:stretch>
      </cdr:blipFill>
      <cdr:spPr bwMode="auto">
        <a:xfrm xmlns:a="http://schemas.openxmlformats.org/drawingml/2006/main">
          <a:off x="6528967" y="3195097"/>
          <a:ext cx="1892829" cy="1184718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  <a:effectLst xmlns:a="http://schemas.openxmlformats.org/drawingml/2006/main"/>
        <a:extLst xmlns:a="http://schemas.openxmlformats.org/drawingml/2006/main"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>
              <a:solidFill>
                <a:schemeClr val="tx1"/>
              </a:solidFill>
              <a:miter lim="800000"/>
              <a:headEnd/>
              <a:tailEnd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cdr:spPr>
    </cdr:pic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E9F7262-6FAA-468D-AC3C-D2D9F1A51757}" type="datetimeFigureOut">
              <a:rPr lang="ru-RU" smtClean="0"/>
              <a:t>03.06.2016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9667733-1EA3-49C1-9942-B2F4A7E7966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269922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667733-1EA3-49C1-9942-B2F4A7E79660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3695268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03.06.2016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03.06.2016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03.06.2016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03.06.2016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03.06.2016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03.06.2016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03.06.2016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03.06.2016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03.06.2016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03.06.2016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03.06.2016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03.06.2016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chart" Target="../charts/chart1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2.xml"/><Relationship Id="rId13" Type="http://schemas.openxmlformats.org/officeDocument/2006/relationships/image" Target="../media/image4.pn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12" Type="http://schemas.microsoft.com/office/2007/relationships/diagramDrawing" Target="../diagrams/drawing2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11" Type="http://schemas.openxmlformats.org/officeDocument/2006/relationships/diagramColors" Target="../diagrams/colors2.xml"/><Relationship Id="rId5" Type="http://schemas.openxmlformats.org/officeDocument/2006/relationships/diagramQuickStyle" Target="../diagrams/quickStyle1.xml"/><Relationship Id="rId15" Type="http://schemas.openxmlformats.org/officeDocument/2006/relationships/image" Target="../media/image5.png"/><Relationship Id="rId10" Type="http://schemas.openxmlformats.org/officeDocument/2006/relationships/diagramQuickStyle" Target="../diagrams/quickStyle2.xml"/><Relationship Id="rId4" Type="http://schemas.openxmlformats.org/officeDocument/2006/relationships/diagramLayout" Target="../diagrams/layout1.xml"/><Relationship Id="rId9" Type="http://schemas.openxmlformats.org/officeDocument/2006/relationships/diagramLayout" Target="../diagrams/layout2.xml"/><Relationship Id="rId14" Type="http://schemas.openxmlformats.org/officeDocument/2006/relationships/chart" Target="../charts/char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eg"/><Relationship Id="rId3" Type="http://schemas.openxmlformats.org/officeDocument/2006/relationships/image" Target="../media/image9.jpeg"/><Relationship Id="rId7" Type="http://schemas.openxmlformats.org/officeDocument/2006/relationships/image" Target="../media/image1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10" Type="http://schemas.openxmlformats.org/officeDocument/2006/relationships/image" Target="../media/image16.jpeg"/><Relationship Id="rId4" Type="http://schemas.openxmlformats.org/officeDocument/2006/relationships/image" Target="../media/image10.jpeg"/><Relationship Id="rId9" Type="http://schemas.openxmlformats.org/officeDocument/2006/relationships/image" Target="../media/image15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chart" Target="../charts/chart6.xml"/><Relationship Id="rId7" Type="http://schemas.openxmlformats.org/officeDocument/2006/relationships/image" Target="../media/image24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1" y="0"/>
            <a:ext cx="9139938" cy="6858000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3419872" y="1556792"/>
            <a:ext cx="5184576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ОТЧЕТ</a:t>
            </a:r>
          </a:p>
          <a:p>
            <a:pPr algn="ctr"/>
            <a:r>
              <a:rPr lang="ru-RU" sz="2800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об исполнении бюджета Пролетарского </a:t>
            </a:r>
          </a:p>
          <a:p>
            <a:pPr algn="ctr"/>
            <a:r>
              <a:rPr lang="ru-RU" sz="28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сельского поселения </a:t>
            </a:r>
          </a:p>
          <a:p>
            <a:pPr algn="ctr"/>
            <a:r>
              <a:rPr lang="ru-RU" sz="2800" b="1" i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Красносулинского</a:t>
            </a:r>
            <a:r>
              <a:rPr lang="ru-RU" sz="28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района </a:t>
            </a:r>
          </a:p>
          <a:p>
            <a:pPr algn="ctr"/>
            <a:r>
              <a:rPr lang="ru-RU" sz="28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за</a:t>
            </a:r>
            <a:r>
              <a:rPr lang="ru-RU" sz="2800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2015 год</a:t>
            </a:r>
            <a:endParaRPr lang="ru-RU" sz="2800" b="1" i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526660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2" y="0"/>
            <a:ext cx="9139938" cy="6858000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1897571" y="16125"/>
            <a:ext cx="5310336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Times New Roman" pitchFamily="18" charset="0"/>
              </a:rPr>
              <a:t>Итоги исполнения бюджета</a:t>
            </a:r>
          </a:p>
          <a:p>
            <a:pPr algn="ctr"/>
            <a:r>
              <a:rPr lang="ru-RU" sz="2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Times New Roman" pitchFamily="18" charset="0"/>
              </a:rPr>
              <a:t> Пролетарского сельского </a:t>
            </a:r>
            <a:r>
              <a:rPr lang="ru-RU" sz="2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Times New Roman" pitchFamily="18" charset="0"/>
              </a:rPr>
              <a:t>поселения за 2015 год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04158" y="4561332"/>
            <a:ext cx="3058309" cy="22738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6162467" y="5047885"/>
            <a:ext cx="151836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10 700 363,87</a:t>
            </a:r>
            <a:endParaRPr lang="ru-RU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763688" y="5063343"/>
            <a:ext cx="151836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11 446 725,20</a:t>
            </a:r>
            <a:endParaRPr lang="ru-RU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7" name="Диаграмма 6"/>
          <p:cNvGraphicFramePr/>
          <p:nvPr>
            <p:extLst>
              <p:ext uri="{D42A27DB-BD31-4B8C-83A1-F6EECF244321}">
                <p14:modId xmlns:p14="http://schemas.microsoft.com/office/powerpoint/2010/main" val="4011559652"/>
              </p:ext>
            </p:extLst>
          </p:nvPr>
        </p:nvGraphicFramePr>
        <p:xfrm>
          <a:off x="1338116" y="1196752"/>
          <a:ext cx="6648400" cy="328713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8" name="Прямоугольник 7"/>
          <p:cNvSpPr/>
          <p:nvPr/>
        </p:nvSpPr>
        <p:spPr>
          <a:xfrm>
            <a:off x="2121991" y="1372558"/>
            <a:ext cx="1069524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2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13 037 185,21</a:t>
            </a:r>
            <a:endParaRPr lang="ru-RU" sz="12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3066576" y="1649557"/>
            <a:ext cx="1069524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2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12 549 833,29</a:t>
            </a:r>
            <a:endParaRPr lang="ru-RU" sz="12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4644008" y="2023467"/>
            <a:ext cx="1061060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2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11 446 725,20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5627705" y="2420887"/>
            <a:ext cx="1069524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2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10 700 363,87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6180989" y="1343678"/>
            <a:ext cx="582211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100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рублей</a:t>
            </a:r>
            <a:endParaRPr lang="ru-RU" sz="1100" i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34347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737" y="0"/>
            <a:ext cx="9139938" cy="687633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1723674" y="116632"/>
            <a:ext cx="5854488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>
              <a:defRPr/>
            </a:pPr>
            <a:r>
              <a:rPr lang="ru-RU" sz="2400" b="1" kern="0" dirty="0">
                <a:solidFill>
                  <a:srgbClr val="002060"/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  <a:latin typeface="Comic Sans MS" pitchFamily="66" charset="0"/>
                <a:cs typeface="Times New Roman" pitchFamily="18" charset="0"/>
              </a:rPr>
              <a:t>Доходы бюджета </a:t>
            </a:r>
          </a:p>
          <a:p>
            <a:pPr lvl="0" algn="ctr">
              <a:defRPr/>
            </a:pPr>
            <a:r>
              <a:rPr lang="ru-RU" sz="2400" b="1" kern="0" dirty="0">
                <a:solidFill>
                  <a:srgbClr val="002060"/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  <a:latin typeface="Comic Sans MS" pitchFamily="66" charset="0"/>
                <a:cs typeface="Times New Roman" pitchFamily="18" charset="0"/>
              </a:rPr>
              <a:t>Пролетарского сельского поселения</a:t>
            </a:r>
            <a:endParaRPr lang="ru-RU" sz="2400" kern="0" dirty="0">
              <a:solidFill>
                <a:srgbClr val="002060"/>
              </a:solidFill>
              <a:latin typeface="Comic Sans MS" pitchFamily="66" charset="0"/>
              <a:cs typeface="Times New Roman" pitchFamily="18" charset="0"/>
            </a:endParaRPr>
          </a:p>
        </p:txBody>
      </p:sp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val="968978494"/>
              </p:ext>
            </p:extLst>
          </p:nvPr>
        </p:nvGraphicFramePr>
        <p:xfrm>
          <a:off x="733800" y="1700808"/>
          <a:ext cx="3528392" cy="222963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5" name="Схема 4"/>
          <p:cNvGraphicFramePr/>
          <p:nvPr>
            <p:extLst>
              <p:ext uri="{D42A27DB-BD31-4B8C-83A1-F6EECF244321}">
                <p14:modId xmlns:p14="http://schemas.microsoft.com/office/powerpoint/2010/main" val="3498971008"/>
              </p:ext>
            </p:extLst>
          </p:nvPr>
        </p:nvGraphicFramePr>
        <p:xfrm>
          <a:off x="5190621" y="1700808"/>
          <a:ext cx="3593489" cy="226001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sp>
        <p:nvSpPr>
          <p:cNvPr id="6" name="Прямоугольник 5"/>
          <p:cNvSpPr/>
          <p:nvPr/>
        </p:nvSpPr>
        <p:spPr>
          <a:xfrm>
            <a:off x="2022277" y="1345970"/>
            <a:ext cx="986360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6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2014 год 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6509113" y="1315670"/>
            <a:ext cx="986360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ru-RU" sz="16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2015 год </a:t>
            </a:r>
            <a:endParaRPr lang="ru-RU" sz="1600" dirty="0">
              <a:solidFill>
                <a:srgbClr val="0070C0"/>
              </a:solidFill>
            </a:endParaRPr>
          </a:p>
        </p:txBody>
      </p:sp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1920" y="1654224"/>
            <a:ext cx="1800919" cy="5520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28" name="Диаграмма 27"/>
          <p:cNvGraphicFramePr/>
          <p:nvPr>
            <p:extLst>
              <p:ext uri="{D42A27DB-BD31-4B8C-83A1-F6EECF244321}">
                <p14:modId xmlns:p14="http://schemas.microsoft.com/office/powerpoint/2010/main" val="2601736636"/>
              </p:ext>
            </p:extLst>
          </p:nvPr>
        </p:nvGraphicFramePr>
        <p:xfrm>
          <a:off x="2339752" y="4221088"/>
          <a:ext cx="5050862" cy="21602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4"/>
          </a:graphicData>
        </a:graphic>
      </p:graphicFrame>
      <p:sp>
        <p:nvSpPr>
          <p:cNvPr id="29" name="Прямоугольник 28"/>
          <p:cNvSpPr/>
          <p:nvPr/>
        </p:nvSpPr>
        <p:spPr>
          <a:xfrm>
            <a:off x="5938660" y="5589240"/>
            <a:ext cx="1210331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11 446 725,20</a:t>
            </a:r>
            <a:endParaRPr lang="ru-RU" sz="14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" name="Прямоугольник 29"/>
          <p:cNvSpPr/>
          <p:nvPr/>
        </p:nvSpPr>
        <p:spPr>
          <a:xfrm>
            <a:off x="6263546" y="4687238"/>
            <a:ext cx="1217000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13 037 185,21</a:t>
            </a:r>
            <a:endParaRPr lang="ru-RU" sz="14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79512" y="1284892"/>
            <a:ext cx="636777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200" i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рублей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5373216"/>
            <a:ext cx="2053530" cy="12833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534347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1" y="-33551"/>
            <a:ext cx="9139938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888016" y="188640"/>
            <a:ext cx="750397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>
              <a:defRPr/>
            </a:pPr>
            <a:r>
              <a:rPr lang="ru-RU" sz="2800" b="1" kern="0" dirty="0" smtClean="0">
                <a:solidFill>
                  <a:srgbClr val="C00000"/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  <a:latin typeface="Comic Sans MS" pitchFamily="66" charset="0"/>
                <a:cs typeface="Times New Roman" pitchFamily="18" charset="0"/>
              </a:rPr>
              <a:t>Структура доходов бюджета за 2015 год</a:t>
            </a:r>
            <a:endParaRPr lang="ru-RU" sz="2800" kern="0" dirty="0">
              <a:solidFill>
                <a:srgbClr val="C00000"/>
              </a:solidFill>
              <a:latin typeface="Comic Sans MS" pitchFamily="66" charset="0"/>
              <a:cs typeface="Times New Roman" pitchFamily="18" charset="0"/>
            </a:endParaRPr>
          </a:p>
        </p:txBody>
      </p:sp>
      <p:graphicFrame>
        <p:nvGraphicFramePr>
          <p:cNvPr id="4" name="Диаграмма 3"/>
          <p:cNvGraphicFramePr/>
          <p:nvPr>
            <p:extLst>
              <p:ext uri="{D42A27DB-BD31-4B8C-83A1-F6EECF244321}">
                <p14:modId xmlns:p14="http://schemas.microsoft.com/office/powerpoint/2010/main" val="2089172842"/>
              </p:ext>
            </p:extLst>
          </p:nvPr>
        </p:nvGraphicFramePr>
        <p:xfrm>
          <a:off x="391532" y="1124744"/>
          <a:ext cx="8496944" cy="489654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5" name="chart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2018" y="5388133"/>
            <a:ext cx="2399741" cy="14363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34347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1" y="-33551"/>
            <a:ext cx="9139938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812677" y="188640"/>
            <a:ext cx="765466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>
              <a:defRPr/>
            </a:pPr>
            <a:r>
              <a:rPr lang="ru-RU" sz="2800" b="1" kern="0" dirty="0" smtClean="0">
                <a:solidFill>
                  <a:srgbClr val="C00000"/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  <a:latin typeface="Comic Sans MS" pitchFamily="66" charset="0"/>
                <a:cs typeface="Times New Roman" pitchFamily="18" charset="0"/>
              </a:rPr>
              <a:t>Структура расходов бюджета за 2015 год</a:t>
            </a:r>
            <a:endParaRPr lang="ru-RU" sz="2800" kern="0" dirty="0">
              <a:solidFill>
                <a:srgbClr val="C00000"/>
              </a:solidFill>
              <a:latin typeface="Comic Sans MS" pitchFamily="66" charset="0"/>
              <a:cs typeface="Times New Roman" pitchFamily="18" charset="0"/>
            </a:endParaRPr>
          </a:p>
        </p:txBody>
      </p:sp>
      <p:graphicFrame>
        <p:nvGraphicFramePr>
          <p:cNvPr id="6" name="Диаграмма 5"/>
          <p:cNvGraphicFramePr/>
          <p:nvPr>
            <p:extLst>
              <p:ext uri="{D42A27DB-BD31-4B8C-83A1-F6EECF244321}">
                <p14:modId xmlns:p14="http://schemas.microsoft.com/office/powerpoint/2010/main" val="3142966914"/>
              </p:ext>
            </p:extLst>
          </p:nvPr>
        </p:nvGraphicFramePr>
        <p:xfrm>
          <a:off x="731821" y="1196752"/>
          <a:ext cx="7707816" cy="562769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7" name="Прямоугольник 6"/>
          <p:cNvSpPr/>
          <p:nvPr/>
        </p:nvSpPr>
        <p:spPr>
          <a:xfrm>
            <a:off x="5652120" y="6467371"/>
            <a:ext cx="2619628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200" b="1" kern="0" dirty="0" smtClean="0">
                <a:latin typeface="Times New Roman" pitchFamily="18" charset="0"/>
                <a:cs typeface="Times New Roman" pitchFamily="18" charset="0"/>
              </a:rPr>
              <a:t>Физическая культура и спорт – 0.0</a:t>
            </a:r>
            <a:endParaRPr lang="ru-RU" sz="12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052573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3226" y="0"/>
            <a:ext cx="9139938" cy="6857998"/>
          </a:xfrm>
          <a:prstGeom prst="rect">
            <a:avLst/>
          </a:prstGeom>
        </p:spPr>
      </p:pic>
      <p:pic>
        <p:nvPicPr>
          <p:cNvPr id="1027" name="Picture 3" descr="C:\Users\User\Desktop\ДОКУМЕНТЫ\Фото\9 мая\DSC_016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151" y="404664"/>
            <a:ext cx="2481737" cy="165009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User\Desktop\ДОКУМЕНТЫ\Фото\9 мая\DSC_0097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2984" y="1417400"/>
            <a:ext cx="2627784" cy="174719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179512" y="87939"/>
            <a:ext cx="2464136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400" b="1" kern="0" dirty="0" smtClean="0">
                <a:solidFill>
                  <a:srgbClr val="FF0000"/>
                </a:solidFill>
                <a:latin typeface="Comic Sans MS" pitchFamily="66" charset="0"/>
                <a:cs typeface="Times New Roman" pitchFamily="18" charset="0"/>
              </a:rPr>
              <a:t>Культура -1 987 062,44 </a:t>
            </a:r>
            <a:endParaRPr lang="ru-RU" sz="1400" dirty="0">
              <a:solidFill>
                <a:srgbClr val="FF0000"/>
              </a:solidFill>
            </a:endParaRPr>
          </a:p>
        </p:txBody>
      </p:sp>
      <p:pic>
        <p:nvPicPr>
          <p:cNvPr id="1029" name="Picture 5" descr="C:\Users\User\Desktop\ДОКУМЕНТЫ\Фото\Фото конкурс\P7280053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1412776"/>
            <a:ext cx="2441818" cy="183136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G:\Пролетарка фото на Proletarka\IMG_7025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6256" y="312338"/>
            <a:ext cx="2051720" cy="153879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Прямоугольник 10"/>
          <p:cNvSpPr/>
          <p:nvPr/>
        </p:nvSpPr>
        <p:spPr>
          <a:xfrm>
            <a:off x="5580112" y="69323"/>
            <a:ext cx="3134191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ru-RU" sz="1400" b="1" kern="0" dirty="0" smtClean="0">
                <a:solidFill>
                  <a:srgbClr val="FF0000"/>
                </a:solidFill>
                <a:latin typeface="Comic Sans MS" pitchFamily="66" charset="0"/>
                <a:cs typeface="Times New Roman" pitchFamily="18" charset="0"/>
              </a:rPr>
              <a:t>Благоустройство </a:t>
            </a:r>
            <a:r>
              <a:rPr lang="ru-RU" sz="1400" b="1" kern="0" dirty="0">
                <a:solidFill>
                  <a:srgbClr val="FF0000"/>
                </a:solidFill>
                <a:latin typeface="Comic Sans MS" pitchFamily="66" charset="0"/>
                <a:cs typeface="Times New Roman" pitchFamily="18" charset="0"/>
              </a:rPr>
              <a:t>-1 987 062,44 </a:t>
            </a:r>
            <a:endParaRPr lang="ru-RU" sz="1400" dirty="0">
              <a:solidFill>
                <a:srgbClr val="FF0000"/>
              </a:solidFill>
            </a:endParaRPr>
          </a:p>
        </p:txBody>
      </p:sp>
      <p:sp>
        <p:nvSpPr>
          <p:cNvPr id="14" name="Овал 13"/>
          <p:cNvSpPr/>
          <p:nvPr/>
        </p:nvSpPr>
        <p:spPr>
          <a:xfrm>
            <a:off x="3120198" y="3068960"/>
            <a:ext cx="2664296" cy="1512168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Прямоугольник 14"/>
          <p:cNvSpPr/>
          <p:nvPr/>
        </p:nvSpPr>
        <p:spPr>
          <a:xfrm>
            <a:off x="3537895" y="3331427"/>
            <a:ext cx="1863011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b="1" kern="0" dirty="0" smtClean="0">
                <a:solidFill>
                  <a:srgbClr val="7030A0"/>
                </a:solidFill>
                <a:latin typeface="Comic Sans MS" pitchFamily="66" charset="0"/>
                <a:cs typeface="Times New Roman" pitchFamily="18" charset="0"/>
              </a:rPr>
              <a:t>Б Ю Д Ж Е Т </a:t>
            </a:r>
          </a:p>
          <a:p>
            <a:pPr algn="ctr"/>
            <a:r>
              <a:rPr lang="ru-RU" b="1" kern="0" dirty="0">
                <a:solidFill>
                  <a:srgbClr val="7030A0"/>
                </a:solidFill>
                <a:latin typeface="Comic Sans MS" pitchFamily="66" charset="0"/>
                <a:cs typeface="Times New Roman" pitchFamily="18" charset="0"/>
              </a:rPr>
              <a:t>п</a:t>
            </a:r>
            <a:r>
              <a:rPr lang="ru-RU" b="1" kern="0" dirty="0" smtClean="0">
                <a:solidFill>
                  <a:srgbClr val="7030A0"/>
                </a:solidFill>
                <a:latin typeface="Comic Sans MS" pitchFamily="66" charset="0"/>
                <a:cs typeface="Times New Roman" pitchFamily="18" charset="0"/>
              </a:rPr>
              <a:t>оселения </a:t>
            </a:r>
          </a:p>
          <a:p>
            <a:pPr algn="ctr"/>
            <a:r>
              <a:rPr lang="ru-RU" b="1" kern="0" dirty="0" smtClean="0">
                <a:solidFill>
                  <a:srgbClr val="7030A0"/>
                </a:solidFill>
                <a:latin typeface="Comic Sans MS" pitchFamily="66" charset="0"/>
                <a:cs typeface="Times New Roman" pitchFamily="18" charset="0"/>
              </a:rPr>
              <a:t>2015 год</a:t>
            </a:r>
            <a:endParaRPr lang="ru-RU" dirty="0">
              <a:solidFill>
                <a:srgbClr val="7030A0"/>
              </a:solidFill>
            </a:endParaRPr>
          </a:p>
        </p:txBody>
      </p:sp>
      <p:pic>
        <p:nvPicPr>
          <p:cNvPr id="1031" name="Picture 7" descr="C:\Users\User\Desktop\ДОКУМЕНТЫ\Фото\Фото конкурс\P7280055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7" y="4516320"/>
            <a:ext cx="2088231" cy="156617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C:\Users\User\Desktop\ДОКУМЕНТЫ\Фото\Фото конкурс\P7280082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151" y="4987850"/>
            <a:ext cx="2411760" cy="180882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Прямоугольник 15"/>
          <p:cNvSpPr/>
          <p:nvPr/>
        </p:nvSpPr>
        <p:spPr>
          <a:xfrm>
            <a:off x="310512" y="4119787"/>
            <a:ext cx="2863284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ru-RU" sz="1400" b="1" kern="0" dirty="0" smtClean="0">
                <a:solidFill>
                  <a:srgbClr val="FF0000"/>
                </a:solidFill>
                <a:latin typeface="Comic Sans MS" pitchFamily="66" charset="0"/>
                <a:cs typeface="Times New Roman" pitchFamily="18" charset="0"/>
              </a:rPr>
              <a:t>Дорожный фонд -822 807,93</a:t>
            </a:r>
            <a:endParaRPr lang="ru-RU" sz="1400" dirty="0">
              <a:solidFill>
                <a:srgbClr val="FF0000"/>
              </a:solidFill>
            </a:endParaRPr>
          </a:p>
        </p:txBody>
      </p:sp>
      <p:pic>
        <p:nvPicPr>
          <p:cNvPr id="1034" name="Picture 10" descr="G:\DSC00232.JP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89500" y="3933209"/>
            <a:ext cx="2355616" cy="176671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5" name="Picture 11" descr="G:\IMG_20160421_102643.jp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8264" y="5212719"/>
            <a:ext cx="2193705" cy="164527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Прямоугольник 16"/>
          <p:cNvSpPr/>
          <p:nvPr/>
        </p:nvSpPr>
        <p:spPr>
          <a:xfrm>
            <a:off x="5720179" y="3548680"/>
            <a:ext cx="3331361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ru-RU" sz="1400" b="1" kern="0" dirty="0" smtClean="0">
                <a:solidFill>
                  <a:srgbClr val="FF0000"/>
                </a:solidFill>
                <a:latin typeface="Comic Sans MS" pitchFamily="66" charset="0"/>
                <a:cs typeface="Times New Roman" pitchFamily="18" charset="0"/>
              </a:rPr>
              <a:t>Пожарная безопасность 113783,59</a:t>
            </a:r>
            <a:endParaRPr lang="ru-RU" sz="1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34347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9741" y="-11459"/>
            <a:ext cx="9139938" cy="6858000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467544" y="-7601"/>
            <a:ext cx="777686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rgbClr val="C00000"/>
                </a:solidFill>
                <a:latin typeface="Comic Sans MS" pitchFamily="66" charset="0"/>
              </a:rPr>
              <a:t>Расходы бюджета </a:t>
            </a:r>
          </a:p>
          <a:p>
            <a:pPr algn="ctr"/>
            <a:r>
              <a:rPr lang="ru-RU" b="1" dirty="0" smtClean="0">
                <a:solidFill>
                  <a:srgbClr val="C00000"/>
                </a:solidFill>
                <a:latin typeface="Comic Sans MS" pitchFamily="66" charset="0"/>
              </a:rPr>
              <a:t>Пролетарского сельского поселения, формируемые в рамках муниципальных программ, и непрограммные расходы</a:t>
            </a:r>
            <a:br>
              <a:rPr lang="ru-RU" b="1" dirty="0" smtClean="0">
                <a:solidFill>
                  <a:srgbClr val="C00000"/>
                </a:solidFill>
                <a:latin typeface="Comic Sans MS" pitchFamily="66" charset="0"/>
              </a:rPr>
            </a:br>
            <a:endParaRPr lang="ru-RU" b="1" dirty="0">
              <a:solidFill>
                <a:srgbClr val="C00000"/>
              </a:solidFill>
              <a:latin typeface="Comic Sans MS" pitchFamily="66" charset="0"/>
            </a:endParaRPr>
          </a:p>
        </p:txBody>
      </p:sp>
      <p:graphicFrame>
        <p:nvGraphicFramePr>
          <p:cNvPr id="10" name="Диаграмма 9"/>
          <p:cNvGraphicFramePr/>
          <p:nvPr>
            <p:extLst>
              <p:ext uri="{D42A27DB-BD31-4B8C-83A1-F6EECF244321}">
                <p14:modId xmlns:p14="http://schemas.microsoft.com/office/powerpoint/2010/main" val="745354277"/>
              </p:ext>
            </p:extLst>
          </p:nvPr>
        </p:nvGraphicFramePr>
        <p:xfrm>
          <a:off x="1082012" y="1340768"/>
          <a:ext cx="6936432" cy="46242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13" name="chart"/>
          <p:cNvPicPr>
            <a:picLocks noChangeAspect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1671" r="13850"/>
          <a:stretch/>
        </p:blipFill>
        <p:spPr>
          <a:xfrm>
            <a:off x="157315" y="4519716"/>
            <a:ext cx="2615381" cy="21362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34945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1" y="0"/>
            <a:ext cx="9139938" cy="6858000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1403648" y="260648"/>
            <a:ext cx="612068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0" cap="none" spc="0" normalizeH="0" baseline="0" noProof="0" dirty="0" smtClean="0">
                <a:ln>
                  <a:noFill/>
                </a:ln>
                <a:solidFill>
                  <a:srgbClr val="FF3300"/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  <a:uLnTx/>
                <a:uFillTx/>
                <a:latin typeface="Comic Sans MS" pitchFamily="66" charset="0"/>
                <a:ea typeface="+mj-ea"/>
                <a:cs typeface="Times New Roman" pitchFamily="18" charset="0"/>
              </a:rPr>
              <a:t>МУНИЦИПАЛЬНЫЕ ПРОГРАММЫ</a:t>
            </a:r>
            <a:endParaRPr kumimoji="0" lang="ru-RU" sz="2400" b="0" i="0" u="none" strike="noStrike" kern="0" cap="none" spc="0" normalizeH="0" baseline="0" noProof="0" dirty="0" smtClean="0">
              <a:ln>
                <a:noFill/>
              </a:ln>
              <a:solidFill>
                <a:srgbClr val="FF3300"/>
              </a:solidFill>
              <a:effectLst/>
              <a:uLnTx/>
              <a:uFillTx/>
              <a:latin typeface="Comic Sans MS" pitchFamily="66" charset="0"/>
              <a:cs typeface="Times New Roman" pitchFamily="18" charset="0"/>
            </a:endParaRPr>
          </a:p>
        </p:txBody>
      </p:sp>
      <p:graphicFrame>
        <p:nvGraphicFramePr>
          <p:cNvPr id="14" name="Диаграмма 13"/>
          <p:cNvGraphicFramePr/>
          <p:nvPr>
            <p:extLst>
              <p:ext uri="{D42A27DB-BD31-4B8C-83A1-F6EECF244321}">
                <p14:modId xmlns:p14="http://schemas.microsoft.com/office/powerpoint/2010/main" val="3017684570"/>
              </p:ext>
            </p:extLst>
          </p:nvPr>
        </p:nvGraphicFramePr>
        <p:xfrm>
          <a:off x="469114" y="1107905"/>
          <a:ext cx="8421796" cy="568863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5" name="Прямоугольник 14"/>
          <p:cNvSpPr/>
          <p:nvPr/>
        </p:nvSpPr>
        <p:spPr>
          <a:xfrm>
            <a:off x="5567150" y="3644444"/>
            <a:ext cx="543739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35%</a:t>
            </a:r>
            <a:endParaRPr lang="ru-RU" sz="1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4716016" y="5445224"/>
            <a:ext cx="700786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0,8%</a:t>
            </a:r>
            <a:endParaRPr lang="ru-RU" sz="1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2426389" y="3308411"/>
            <a:ext cx="530915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200" b="1" dirty="0" smtClean="0">
                <a:latin typeface="Times New Roman" pitchFamily="18" charset="0"/>
                <a:cs typeface="Times New Roman" pitchFamily="18" charset="0"/>
              </a:rPr>
              <a:t>1,0%</a:t>
            </a:r>
            <a:endParaRPr lang="ru-RU" sz="1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3983377" y="5344956"/>
            <a:ext cx="588623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ru-RU" sz="14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7,7%</a:t>
            </a:r>
            <a:endParaRPr lang="ru-RU" sz="1400" b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2691847" y="4365104"/>
            <a:ext cx="678391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ru-RU" sz="14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18,2%</a:t>
            </a:r>
            <a:endParaRPr lang="ru-RU" sz="1400" b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3131840" y="2564904"/>
            <a:ext cx="678391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ru-RU" sz="14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18,6%</a:t>
            </a:r>
            <a:endParaRPr lang="ru-RU" sz="1400" b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8" name="Picture 4" descr="http://salsabil.kz/blog/wp-content/uploads/2012/12/money-growth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0352" y="2679316"/>
            <a:ext cx="919220" cy="6111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chart"/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093" y="4767561"/>
            <a:ext cx="1164577" cy="1154790"/>
          </a:xfrm>
          <a:prstGeom prst="rect">
            <a:avLst/>
          </a:prstGeom>
        </p:spPr>
      </p:pic>
      <p:pic>
        <p:nvPicPr>
          <p:cNvPr id="26" name="chart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5500" y="2206196"/>
            <a:ext cx="950507" cy="946240"/>
          </a:xfrm>
          <a:prstGeom prst="rect">
            <a:avLst/>
          </a:prstGeom>
        </p:spPr>
      </p:pic>
      <p:pic>
        <p:nvPicPr>
          <p:cNvPr id="27" name="chart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04730" y="1154212"/>
            <a:ext cx="1077160" cy="995557"/>
          </a:xfrm>
          <a:prstGeom prst="rect">
            <a:avLst/>
          </a:prstGeom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616" y="836712"/>
            <a:ext cx="622300" cy="317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3" name="Прямоугольник 22"/>
          <p:cNvSpPr/>
          <p:nvPr/>
        </p:nvSpPr>
        <p:spPr>
          <a:xfrm>
            <a:off x="4770234" y="1135125"/>
            <a:ext cx="4361900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6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Общие расходы по программам– 8 706 181,52</a:t>
            </a:r>
            <a:endParaRPr lang="ru-RU" sz="1600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2161221" y="1446962"/>
            <a:ext cx="2619628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ru-RU" sz="1200" b="1" kern="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Физическая культура и спорт </a:t>
            </a:r>
            <a:r>
              <a:rPr lang="ru-RU" sz="1200" b="1" kern="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ru-RU" sz="1200" b="1" kern="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0,0</a:t>
            </a:r>
            <a:endParaRPr lang="ru-RU" sz="1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506985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1" y="0"/>
            <a:ext cx="9139938" cy="6858000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2051720" y="188640"/>
            <a:ext cx="525658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none" strike="noStrike" kern="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  <a:uLnTx/>
                <a:uFillTx/>
                <a:latin typeface="Comic Sans MS" pitchFamily="66" charset="0"/>
                <a:ea typeface="+mj-ea"/>
                <a:cs typeface="Times New Roman" pitchFamily="18" charset="0"/>
              </a:rPr>
              <a:t>Доходы бюджета 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none" strike="noStrike" kern="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  <a:uLnTx/>
                <a:uFillTx/>
                <a:latin typeface="Comic Sans MS" pitchFamily="66" charset="0"/>
                <a:ea typeface="+mj-ea"/>
                <a:cs typeface="Times New Roman" pitchFamily="18" charset="0"/>
              </a:rPr>
              <a:t>Пролетарского сельского поселения</a:t>
            </a:r>
            <a:endParaRPr kumimoji="0" lang="ru-RU" sz="2000" b="0" i="0" u="none" strike="noStrike" kern="0" cap="none" spc="0" normalizeH="0" baseline="0" noProof="0" dirty="0" smtClean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Comic Sans MS" pitchFamily="66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194070" y="1575647"/>
            <a:ext cx="986360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2014 год </a:t>
            </a:r>
            <a:endParaRPr lang="ru-RU" sz="1600" dirty="0">
              <a:solidFill>
                <a:srgbClr val="C00000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4078820" y="1505651"/>
            <a:ext cx="986360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ru-RU" sz="1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2015 </a:t>
            </a:r>
            <a:r>
              <a:rPr lang="ru-RU" sz="16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год </a:t>
            </a:r>
            <a:endParaRPr lang="ru-RU" sz="1600" dirty="0">
              <a:solidFill>
                <a:srgbClr val="C00000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4792705" y="3417541"/>
            <a:ext cx="958917" cy="25391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05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10 322 075,20</a:t>
            </a:r>
            <a:endParaRPr lang="ru-RU" sz="1050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4447899" y="1916832"/>
            <a:ext cx="824265" cy="25391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ru-RU" sz="105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1 124 650,0</a:t>
            </a:r>
            <a:endParaRPr lang="ru-RU" sz="1050" dirty="0">
              <a:solidFill>
                <a:prstClr val="black"/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2942598" y="3671457"/>
            <a:ext cx="891591" cy="25391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ru-RU" sz="105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8 775 959,21</a:t>
            </a:r>
            <a:endParaRPr lang="ru-RU" sz="1050" dirty="0">
              <a:solidFill>
                <a:prstClr val="black"/>
              </a:solidFill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2687250" y="2339121"/>
            <a:ext cx="824265" cy="25391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ru-RU" sz="105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4 261 226,0</a:t>
            </a:r>
            <a:endParaRPr lang="ru-RU" sz="1050" dirty="0">
              <a:solidFill>
                <a:prstClr val="black"/>
              </a:solidFill>
            </a:endParaRPr>
          </a:p>
        </p:txBody>
      </p:sp>
      <p:pic>
        <p:nvPicPr>
          <p:cNvPr id="15" name="Рисунок 1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1" y="-38319"/>
            <a:ext cx="9139938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1223628" y="0"/>
            <a:ext cx="669674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srgbClr val="FFFF00"/>
                </a:solidFill>
                <a:latin typeface="Comic Sans MS" pitchFamily="66" charset="0"/>
              </a:rPr>
              <a:t>Исполнение Указа Президента РФ </a:t>
            </a:r>
            <a:endParaRPr lang="ru-RU" b="1" dirty="0" smtClean="0">
              <a:solidFill>
                <a:srgbClr val="FFFF00"/>
              </a:solidFill>
              <a:latin typeface="Comic Sans MS" pitchFamily="66" charset="0"/>
            </a:endParaRPr>
          </a:p>
          <a:p>
            <a:pPr algn="ctr"/>
            <a:r>
              <a:rPr lang="ru-RU" b="1" dirty="0" smtClean="0">
                <a:solidFill>
                  <a:srgbClr val="FFFF00"/>
                </a:solidFill>
                <a:latin typeface="Comic Sans MS" pitchFamily="66" charset="0"/>
              </a:rPr>
              <a:t>от </a:t>
            </a:r>
            <a:r>
              <a:rPr lang="ru-RU" b="1" dirty="0">
                <a:solidFill>
                  <a:srgbClr val="FFFF00"/>
                </a:solidFill>
                <a:latin typeface="Comic Sans MS" pitchFamily="66" charset="0"/>
              </a:rPr>
              <a:t>07.05.2012 </a:t>
            </a:r>
            <a:r>
              <a:rPr lang="ru-RU" b="1" dirty="0" smtClean="0">
                <a:solidFill>
                  <a:srgbClr val="FFFF00"/>
                </a:solidFill>
                <a:latin typeface="Comic Sans MS" pitchFamily="66" charset="0"/>
              </a:rPr>
              <a:t>№ </a:t>
            </a:r>
            <a:r>
              <a:rPr lang="ru-RU" b="1" dirty="0">
                <a:solidFill>
                  <a:srgbClr val="FFFF00"/>
                </a:solidFill>
                <a:latin typeface="Comic Sans MS" pitchFamily="66" charset="0"/>
              </a:rPr>
              <a:t>597 </a:t>
            </a:r>
            <a:r>
              <a:rPr lang="ru-RU" b="1" dirty="0" smtClean="0">
                <a:solidFill>
                  <a:srgbClr val="FFFF00"/>
                </a:solidFill>
                <a:latin typeface="Comic Sans MS" pitchFamily="66" charset="0"/>
              </a:rPr>
              <a:t>«</a:t>
            </a:r>
            <a:r>
              <a:rPr lang="ru-RU" b="1" dirty="0">
                <a:solidFill>
                  <a:srgbClr val="FFFF00"/>
                </a:solidFill>
                <a:latin typeface="Comic Sans MS" pitchFamily="66" charset="0"/>
              </a:rPr>
              <a:t>О мероприятиях по реализации государственной социальной политики» </a:t>
            </a:r>
          </a:p>
        </p:txBody>
      </p:sp>
      <p:graphicFrame>
        <p:nvGraphicFramePr>
          <p:cNvPr id="17" name="Таблица 1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75238714"/>
              </p:ext>
            </p:extLst>
          </p:nvPr>
        </p:nvGraphicFramePr>
        <p:xfrm>
          <a:off x="539551" y="1571964"/>
          <a:ext cx="8064898" cy="178823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554022"/>
                <a:gridCol w="1708665"/>
                <a:gridCol w="1434057"/>
                <a:gridCol w="1368154"/>
              </a:tblGrid>
              <a:tr h="1357679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Наименование</a:t>
                      </a:r>
                      <a:r>
                        <a:rPr lang="ru-RU" sz="12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категории работников учреждений социальной сферы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Средняя заработная плата (плановый показатель), рублей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/>
                        <a:t>Средняя заработная плата (фактический показатель), рублей</a:t>
                      </a:r>
                    </a:p>
                    <a:p>
                      <a:pPr algn="ctr"/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Отклонение </a:t>
                      </a:r>
                      <a:r>
                        <a:rPr lang="ru-RU" sz="1200" dirty="0" smtClean="0"/>
                        <a:t>от планового показателя,</a:t>
                      </a:r>
                      <a:r>
                        <a:rPr lang="ru-RU" sz="1200" baseline="0" dirty="0" smtClean="0"/>
                        <a:t> %</a:t>
                      </a:r>
                      <a:endParaRPr lang="ru-RU" sz="1200" dirty="0"/>
                    </a:p>
                  </a:txBody>
                  <a:tcPr/>
                </a:tc>
              </a:tr>
              <a:tr h="430551"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solidFill>
                            <a:srgbClr val="C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Работники учреждений культуры</a:t>
                      </a:r>
                      <a:endParaRPr lang="ru-RU" sz="1400" dirty="0">
                        <a:solidFill>
                          <a:srgbClr val="C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rgbClr val="C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15 457,40</a:t>
                      </a:r>
                      <a:endParaRPr lang="ru-RU" sz="1400" dirty="0">
                        <a:solidFill>
                          <a:srgbClr val="C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rgbClr val="C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15 457,40</a:t>
                      </a:r>
                      <a:endParaRPr lang="ru-RU" sz="1400" dirty="0">
                        <a:solidFill>
                          <a:srgbClr val="C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rgbClr val="C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100</a:t>
                      </a:r>
                      <a:endParaRPr lang="ru-RU" sz="1400" dirty="0">
                        <a:solidFill>
                          <a:srgbClr val="C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Прямоугольник 4"/>
          <p:cNvSpPr/>
          <p:nvPr/>
        </p:nvSpPr>
        <p:spPr>
          <a:xfrm>
            <a:off x="683568" y="3798415"/>
            <a:ext cx="4968552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В целях реализации Указа президента Российской федерации от 07.05.2012 г. № </a:t>
            </a:r>
            <a:r>
              <a:rPr lang="ru-RU" sz="14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597 «О мероприятиях по реализации государственной социальной политики»</a:t>
            </a:r>
            <a:r>
              <a:rPr lang="ru-RU" sz="14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, средняя заработная плата работников учреждений культуры доведена до уровня </a:t>
            </a:r>
            <a:r>
              <a:rPr lang="ru-RU" sz="1400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среднеобластной</a:t>
            </a:r>
            <a:r>
              <a:rPr lang="ru-RU" sz="14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заработной платы и составила </a:t>
            </a:r>
            <a:endParaRPr lang="ru-RU" sz="1400" dirty="0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14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15 </a:t>
            </a:r>
            <a:r>
              <a:rPr lang="ru-RU" sz="14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457,40 рублей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60797" y="3745139"/>
            <a:ext cx="3294112" cy="27450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2209" b="80461"/>
          <a:stretch/>
        </p:blipFill>
        <p:spPr bwMode="auto">
          <a:xfrm>
            <a:off x="8469157" y="6093296"/>
            <a:ext cx="585752" cy="5372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597269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491</TotalTime>
  <Words>343</Words>
  <Application>Microsoft Office PowerPoint</Application>
  <PresentationFormat>Экран (4:3)</PresentationFormat>
  <Paragraphs>97</Paragraphs>
  <Slides>9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admin</dc:creator>
  <cp:lastModifiedBy>User</cp:lastModifiedBy>
  <cp:revision>59</cp:revision>
  <dcterms:created xsi:type="dcterms:W3CDTF">2016-06-02T17:47:05Z</dcterms:created>
  <dcterms:modified xsi:type="dcterms:W3CDTF">2016-06-03T14:35:43Z</dcterms:modified>
</cp:coreProperties>
</file>